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48" r:id="rId4"/>
  </p:sldMasterIdLst>
  <p:notesMasterIdLst>
    <p:notesMasterId r:id="rId63"/>
  </p:notesMasterIdLst>
  <p:sldIdLst>
    <p:sldId id="325" r:id="rId5"/>
    <p:sldId id="326" r:id="rId6"/>
    <p:sldId id="260" r:id="rId7"/>
    <p:sldId id="257" r:id="rId8"/>
    <p:sldId id="261" r:id="rId9"/>
    <p:sldId id="262" r:id="rId10"/>
    <p:sldId id="266" r:id="rId11"/>
    <p:sldId id="263" r:id="rId12"/>
    <p:sldId id="264" r:id="rId13"/>
    <p:sldId id="268" r:id="rId14"/>
    <p:sldId id="269" r:id="rId15"/>
    <p:sldId id="270" r:id="rId16"/>
    <p:sldId id="271" r:id="rId17"/>
    <p:sldId id="272" r:id="rId18"/>
    <p:sldId id="274" r:id="rId19"/>
    <p:sldId id="283" r:id="rId20"/>
    <p:sldId id="321" r:id="rId21"/>
    <p:sldId id="324" r:id="rId22"/>
    <p:sldId id="279" r:id="rId23"/>
    <p:sldId id="280" r:id="rId24"/>
    <p:sldId id="281" r:id="rId25"/>
    <p:sldId id="275" r:id="rId26"/>
    <p:sldId id="276" r:id="rId27"/>
    <p:sldId id="273" r:id="rId28"/>
    <p:sldId id="318" r:id="rId29"/>
    <p:sldId id="277" r:id="rId30"/>
    <p:sldId id="319" r:id="rId31"/>
    <p:sldId id="278" r:id="rId32"/>
    <p:sldId id="284" r:id="rId33"/>
    <p:sldId id="285" r:id="rId34"/>
    <p:sldId id="286" r:id="rId35"/>
    <p:sldId id="287" r:id="rId36"/>
    <p:sldId id="327" r:id="rId37"/>
    <p:sldId id="288" r:id="rId38"/>
    <p:sldId id="289" r:id="rId39"/>
    <p:sldId id="290" r:id="rId40"/>
    <p:sldId id="292" r:id="rId41"/>
    <p:sldId id="293" r:id="rId42"/>
    <p:sldId id="294" r:id="rId43"/>
    <p:sldId id="296" r:id="rId44"/>
    <p:sldId id="297" r:id="rId45"/>
    <p:sldId id="298" r:id="rId46"/>
    <p:sldId id="299" r:id="rId47"/>
    <p:sldId id="301" r:id="rId48"/>
    <p:sldId id="302" r:id="rId49"/>
    <p:sldId id="303" r:id="rId50"/>
    <p:sldId id="304" r:id="rId51"/>
    <p:sldId id="306" r:id="rId52"/>
    <p:sldId id="307" r:id="rId53"/>
    <p:sldId id="308" r:id="rId54"/>
    <p:sldId id="310" r:id="rId55"/>
    <p:sldId id="311" r:id="rId56"/>
    <p:sldId id="312" r:id="rId57"/>
    <p:sldId id="313" r:id="rId58"/>
    <p:sldId id="315" r:id="rId59"/>
    <p:sldId id="316" r:id="rId60"/>
    <p:sldId id="317" r:id="rId61"/>
    <p:sldId id="320" r:id="rId6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6" autoAdjust="0"/>
    <p:restoredTop sz="94660"/>
  </p:normalViewPr>
  <p:slideViewPr>
    <p:cSldViewPr snapToGrid="0">
      <p:cViewPr varScale="1">
        <p:scale>
          <a:sx n="96" d="100"/>
          <a:sy n="96" d="100"/>
        </p:scale>
        <p:origin x="108" y="288"/>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notesMaster" Target="notesMasters/notes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theme" Target="theme/theme1.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0AF72E-9F79-4196-B198-829EF25FE831}"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8D33B08E-7D86-4BDC-8820-70FD880BF1E2}">
      <dgm:prSet/>
      <dgm:spPr/>
      <dgm:t>
        <a:bodyPr/>
        <a:lstStyle/>
        <a:p>
          <a:r>
            <a:rPr lang="en-US"/>
            <a:t>It is estimated that 15,760,939 people are living with cancer in the United States.</a:t>
          </a:r>
        </a:p>
      </dgm:t>
    </dgm:pt>
    <dgm:pt modelId="{447C83C8-959E-4356-8ACF-B8B278E7CC7E}" type="parTrans" cxnId="{D9174D8D-C7D2-4F99-8DCD-128476D97946}">
      <dgm:prSet/>
      <dgm:spPr/>
      <dgm:t>
        <a:bodyPr/>
        <a:lstStyle/>
        <a:p>
          <a:endParaRPr lang="en-US"/>
        </a:p>
      </dgm:t>
    </dgm:pt>
    <dgm:pt modelId="{F2FEBA27-87B9-463B-ADF4-98B361E49353}" type="sibTrans" cxnId="{D9174D8D-C7D2-4F99-8DCD-128476D97946}">
      <dgm:prSet/>
      <dgm:spPr/>
      <dgm:t>
        <a:bodyPr/>
        <a:lstStyle/>
        <a:p>
          <a:endParaRPr lang="en-US"/>
        </a:p>
      </dgm:t>
    </dgm:pt>
    <dgm:pt modelId="{57B538E4-3236-454A-9128-FF1C5C81B5FA}">
      <dgm:prSet/>
      <dgm:spPr/>
      <dgm:t>
        <a:bodyPr/>
        <a:lstStyle/>
        <a:p>
          <a:r>
            <a:rPr lang="en-US"/>
            <a:t>Incidence of COVID-19 in cancer patients has been reported to be higher than in the general population.</a:t>
          </a:r>
        </a:p>
      </dgm:t>
    </dgm:pt>
    <dgm:pt modelId="{A41242BA-F264-420E-AE77-522E2F68CB7B}" type="parTrans" cxnId="{190891C3-5E34-42AA-B94C-59693E49929C}">
      <dgm:prSet/>
      <dgm:spPr/>
      <dgm:t>
        <a:bodyPr/>
        <a:lstStyle/>
        <a:p>
          <a:endParaRPr lang="en-US"/>
        </a:p>
      </dgm:t>
    </dgm:pt>
    <dgm:pt modelId="{463C0ED1-B4A8-423F-91EA-F63F3194545D}" type="sibTrans" cxnId="{190891C3-5E34-42AA-B94C-59693E49929C}">
      <dgm:prSet/>
      <dgm:spPr/>
      <dgm:t>
        <a:bodyPr/>
        <a:lstStyle/>
        <a:p>
          <a:endParaRPr lang="en-US"/>
        </a:p>
      </dgm:t>
    </dgm:pt>
    <dgm:pt modelId="{30387445-114C-4EFA-B63E-2527CB1E96EB}">
      <dgm:prSet/>
      <dgm:spPr/>
      <dgm:t>
        <a:bodyPr/>
        <a:lstStyle/>
        <a:p>
          <a:r>
            <a:rPr lang="en-US"/>
            <a:t>Recent studies have shown patients with cancer had higher observed death rates, higher rates of ICU admission and higher risk of complications when compared to non-cancer patients.</a:t>
          </a:r>
        </a:p>
      </dgm:t>
    </dgm:pt>
    <dgm:pt modelId="{89F8198C-CDD7-43C1-BA81-3C92D75A6717}" type="parTrans" cxnId="{A95835A3-43BB-4183-AC9D-194F38A2C812}">
      <dgm:prSet/>
      <dgm:spPr/>
      <dgm:t>
        <a:bodyPr/>
        <a:lstStyle/>
        <a:p>
          <a:endParaRPr lang="en-US"/>
        </a:p>
      </dgm:t>
    </dgm:pt>
    <dgm:pt modelId="{A037EBF5-F767-4323-99BB-F0985C3C989D}" type="sibTrans" cxnId="{A95835A3-43BB-4183-AC9D-194F38A2C812}">
      <dgm:prSet/>
      <dgm:spPr/>
      <dgm:t>
        <a:bodyPr/>
        <a:lstStyle/>
        <a:p>
          <a:endParaRPr lang="en-US"/>
        </a:p>
      </dgm:t>
    </dgm:pt>
    <dgm:pt modelId="{4665B560-4082-4C0D-A753-2E8E2CC497B8}" type="pres">
      <dgm:prSet presAssocID="{A80AF72E-9F79-4196-B198-829EF25FE831}" presName="linear" presStyleCnt="0">
        <dgm:presLayoutVars>
          <dgm:animLvl val="lvl"/>
          <dgm:resizeHandles val="exact"/>
        </dgm:presLayoutVars>
      </dgm:prSet>
      <dgm:spPr/>
    </dgm:pt>
    <dgm:pt modelId="{30D5DCB7-CBAB-4714-BAD7-2572CC474624}" type="pres">
      <dgm:prSet presAssocID="{8D33B08E-7D86-4BDC-8820-70FD880BF1E2}" presName="parentText" presStyleLbl="node1" presStyleIdx="0" presStyleCnt="3">
        <dgm:presLayoutVars>
          <dgm:chMax val="0"/>
          <dgm:bulletEnabled val="1"/>
        </dgm:presLayoutVars>
      </dgm:prSet>
      <dgm:spPr/>
    </dgm:pt>
    <dgm:pt modelId="{13EA5413-AE3A-4049-B3D5-D81AD90A5E8B}" type="pres">
      <dgm:prSet presAssocID="{F2FEBA27-87B9-463B-ADF4-98B361E49353}" presName="spacer" presStyleCnt="0"/>
      <dgm:spPr/>
    </dgm:pt>
    <dgm:pt modelId="{296FF1E1-BFC4-4A76-9477-5D6C7B579E2B}" type="pres">
      <dgm:prSet presAssocID="{57B538E4-3236-454A-9128-FF1C5C81B5FA}" presName="parentText" presStyleLbl="node1" presStyleIdx="1" presStyleCnt="3">
        <dgm:presLayoutVars>
          <dgm:chMax val="0"/>
          <dgm:bulletEnabled val="1"/>
        </dgm:presLayoutVars>
      </dgm:prSet>
      <dgm:spPr/>
    </dgm:pt>
    <dgm:pt modelId="{C4AD7FAD-2BE4-46F3-852A-A8A34D0A0E6D}" type="pres">
      <dgm:prSet presAssocID="{463C0ED1-B4A8-423F-91EA-F63F3194545D}" presName="spacer" presStyleCnt="0"/>
      <dgm:spPr/>
    </dgm:pt>
    <dgm:pt modelId="{FB69E3FF-33C4-4158-B96F-D02FC2A5CA0C}" type="pres">
      <dgm:prSet presAssocID="{30387445-114C-4EFA-B63E-2527CB1E96EB}" presName="parentText" presStyleLbl="node1" presStyleIdx="2" presStyleCnt="3">
        <dgm:presLayoutVars>
          <dgm:chMax val="0"/>
          <dgm:bulletEnabled val="1"/>
        </dgm:presLayoutVars>
      </dgm:prSet>
      <dgm:spPr/>
    </dgm:pt>
  </dgm:ptLst>
  <dgm:cxnLst>
    <dgm:cxn modelId="{286E4467-D6F2-4F9E-BB4B-B52B760A411A}" type="presOf" srcId="{A80AF72E-9F79-4196-B198-829EF25FE831}" destId="{4665B560-4082-4C0D-A753-2E8E2CC497B8}" srcOrd="0" destOrd="0" presId="urn:microsoft.com/office/officeart/2005/8/layout/vList2"/>
    <dgm:cxn modelId="{87742A77-5040-4C10-92F3-23461A900523}" type="presOf" srcId="{57B538E4-3236-454A-9128-FF1C5C81B5FA}" destId="{296FF1E1-BFC4-4A76-9477-5D6C7B579E2B}" srcOrd="0" destOrd="0" presId="urn:microsoft.com/office/officeart/2005/8/layout/vList2"/>
    <dgm:cxn modelId="{D9174D8D-C7D2-4F99-8DCD-128476D97946}" srcId="{A80AF72E-9F79-4196-B198-829EF25FE831}" destId="{8D33B08E-7D86-4BDC-8820-70FD880BF1E2}" srcOrd="0" destOrd="0" parTransId="{447C83C8-959E-4356-8ACF-B8B278E7CC7E}" sibTransId="{F2FEBA27-87B9-463B-ADF4-98B361E49353}"/>
    <dgm:cxn modelId="{A95835A3-43BB-4183-AC9D-194F38A2C812}" srcId="{A80AF72E-9F79-4196-B198-829EF25FE831}" destId="{30387445-114C-4EFA-B63E-2527CB1E96EB}" srcOrd="2" destOrd="0" parTransId="{89F8198C-CDD7-43C1-BA81-3C92D75A6717}" sibTransId="{A037EBF5-F767-4323-99BB-F0985C3C989D}"/>
    <dgm:cxn modelId="{A56437A3-F280-4D8D-88B3-93D5CE70A3DF}" type="presOf" srcId="{30387445-114C-4EFA-B63E-2527CB1E96EB}" destId="{FB69E3FF-33C4-4158-B96F-D02FC2A5CA0C}" srcOrd="0" destOrd="0" presId="urn:microsoft.com/office/officeart/2005/8/layout/vList2"/>
    <dgm:cxn modelId="{2EB26BA7-8408-4055-AEA7-BFA4F2644E7E}" type="presOf" srcId="{8D33B08E-7D86-4BDC-8820-70FD880BF1E2}" destId="{30D5DCB7-CBAB-4714-BAD7-2572CC474624}" srcOrd="0" destOrd="0" presId="urn:microsoft.com/office/officeart/2005/8/layout/vList2"/>
    <dgm:cxn modelId="{190891C3-5E34-42AA-B94C-59693E49929C}" srcId="{A80AF72E-9F79-4196-B198-829EF25FE831}" destId="{57B538E4-3236-454A-9128-FF1C5C81B5FA}" srcOrd="1" destOrd="0" parTransId="{A41242BA-F264-420E-AE77-522E2F68CB7B}" sibTransId="{463C0ED1-B4A8-423F-91EA-F63F3194545D}"/>
    <dgm:cxn modelId="{713FCF85-B6F1-433B-BB86-02E09F0879AE}" type="presParOf" srcId="{4665B560-4082-4C0D-A753-2E8E2CC497B8}" destId="{30D5DCB7-CBAB-4714-BAD7-2572CC474624}" srcOrd="0" destOrd="0" presId="urn:microsoft.com/office/officeart/2005/8/layout/vList2"/>
    <dgm:cxn modelId="{51446F46-E65E-49F5-B3EF-15A5862D9F24}" type="presParOf" srcId="{4665B560-4082-4C0D-A753-2E8E2CC497B8}" destId="{13EA5413-AE3A-4049-B3D5-D81AD90A5E8B}" srcOrd="1" destOrd="0" presId="urn:microsoft.com/office/officeart/2005/8/layout/vList2"/>
    <dgm:cxn modelId="{17C4722B-C2B0-41FD-B188-2E755AE0176D}" type="presParOf" srcId="{4665B560-4082-4C0D-A753-2E8E2CC497B8}" destId="{296FF1E1-BFC4-4A76-9477-5D6C7B579E2B}" srcOrd="2" destOrd="0" presId="urn:microsoft.com/office/officeart/2005/8/layout/vList2"/>
    <dgm:cxn modelId="{036E1A06-BAAD-4944-AFA4-A87AD07CF208}" type="presParOf" srcId="{4665B560-4082-4C0D-A753-2E8E2CC497B8}" destId="{C4AD7FAD-2BE4-46F3-852A-A8A34D0A0E6D}" srcOrd="3" destOrd="0" presId="urn:microsoft.com/office/officeart/2005/8/layout/vList2"/>
    <dgm:cxn modelId="{36623A5B-6591-4048-97B2-C69E3B704536}" type="presParOf" srcId="{4665B560-4082-4C0D-A753-2E8E2CC497B8}" destId="{FB69E3FF-33C4-4158-B96F-D02FC2A5CA0C}"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313B1E1-B4E4-4F5D-BEF1-F37CB8E49B04}"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4DDE9757-7FC5-447C-9BD3-8CB88FEF6793}">
      <dgm:prSet/>
      <dgm:spPr/>
      <dgm:t>
        <a:bodyPr/>
        <a:lstStyle/>
        <a:p>
          <a:r>
            <a:rPr lang="en-US"/>
            <a:t>Radiotherapy, concurrent chemotherapy and pre-radiotherapy preparation have the option to be postponed in order to decrease the risk of infection of COVID-19 including postoperative chemotherapy.</a:t>
          </a:r>
        </a:p>
      </dgm:t>
    </dgm:pt>
    <dgm:pt modelId="{91532020-49A0-4105-952E-2BAA53F4C539}" type="parTrans" cxnId="{6E6EB9CE-16C5-4748-B2C3-5209602285F5}">
      <dgm:prSet/>
      <dgm:spPr/>
      <dgm:t>
        <a:bodyPr/>
        <a:lstStyle/>
        <a:p>
          <a:endParaRPr lang="en-US"/>
        </a:p>
      </dgm:t>
    </dgm:pt>
    <dgm:pt modelId="{8E42588B-AECD-4566-9982-DDA17AA5F374}" type="sibTrans" cxnId="{6E6EB9CE-16C5-4748-B2C3-5209602285F5}">
      <dgm:prSet/>
      <dgm:spPr/>
      <dgm:t>
        <a:bodyPr/>
        <a:lstStyle/>
        <a:p>
          <a:endParaRPr lang="en-US"/>
        </a:p>
      </dgm:t>
    </dgm:pt>
    <dgm:pt modelId="{F294C7CA-6BEA-492D-A825-E0095642100E}">
      <dgm:prSet/>
      <dgm:spPr/>
      <dgm:t>
        <a:bodyPr/>
        <a:lstStyle/>
        <a:p>
          <a:r>
            <a:rPr lang="en-US"/>
            <a:t>A technical report stated that 8% of cancer patients had alterations and delays in treatment plans due to COVID-19.</a:t>
          </a:r>
        </a:p>
      </dgm:t>
    </dgm:pt>
    <dgm:pt modelId="{785BD97C-2965-4E53-BAC2-755563BBB507}" type="parTrans" cxnId="{23AF36B7-A8D6-447E-BD14-05847A7F93C4}">
      <dgm:prSet/>
      <dgm:spPr/>
      <dgm:t>
        <a:bodyPr/>
        <a:lstStyle/>
        <a:p>
          <a:endParaRPr lang="en-US"/>
        </a:p>
      </dgm:t>
    </dgm:pt>
    <dgm:pt modelId="{2ADD966A-837A-42DB-9CAC-F9E90FEBC6F8}" type="sibTrans" cxnId="{23AF36B7-A8D6-447E-BD14-05847A7F93C4}">
      <dgm:prSet/>
      <dgm:spPr/>
      <dgm:t>
        <a:bodyPr/>
        <a:lstStyle/>
        <a:p>
          <a:endParaRPr lang="en-US"/>
        </a:p>
      </dgm:t>
    </dgm:pt>
    <dgm:pt modelId="{198556F3-63CA-474C-8322-BC52FB044C42}">
      <dgm:prSet/>
      <dgm:spPr/>
      <dgm:t>
        <a:bodyPr/>
        <a:lstStyle/>
        <a:p>
          <a:r>
            <a:rPr lang="en-US" dirty="0"/>
            <a:t>For almost half of these patients, treatment was indefinitely delayed or stopped entirely due to confirmed COVID-19 infections. </a:t>
          </a:r>
        </a:p>
      </dgm:t>
    </dgm:pt>
    <dgm:pt modelId="{8248F983-1FFE-49AB-B270-3003FFABBB48}" type="parTrans" cxnId="{59C9BBBF-DD19-4DDB-B3ED-64D1013FFFDF}">
      <dgm:prSet/>
      <dgm:spPr/>
      <dgm:t>
        <a:bodyPr/>
        <a:lstStyle/>
        <a:p>
          <a:endParaRPr lang="en-US"/>
        </a:p>
      </dgm:t>
    </dgm:pt>
    <dgm:pt modelId="{A985BA5C-7653-4C15-9C3A-59D6F741B402}" type="sibTrans" cxnId="{59C9BBBF-DD19-4DDB-B3ED-64D1013FFFDF}">
      <dgm:prSet/>
      <dgm:spPr/>
      <dgm:t>
        <a:bodyPr/>
        <a:lstStyle/>
        <a:p>
          <a:endParaRPr lang="en-US"/>
        </a:p>
      </dgm:t>
    </dgm:pt>
    <dgm:pt modelId="{591990D1-F3FE-4BED-80D4-D2038259C48B}" type="pres">
      <dgm:prSet presAssocID="{E313B1E1-B4E4-4F5D-BEF1-F37CB8E49B04}" presName="linear" presStyleCnt="0">
        <dgm:presLayoutVars>
          <dgm:animLvl val="lvl"/>
          <dgm:resizeHandles val="exact"/>
        </dgm:presLayoutVars>
      </dgm:prSet>
      <dgm:spPr/>
    </dgm:pt>
    <dgm:pt modelId="{E88D8D6A-0EA3-492A-8AED-E27474AB8199}" type="pres">
      <dgm:prSet presAssocID="{4DDE9757-7FC5-447C-9BD3-8CB88FEF6793}" presName="parentText" presStyleLbl="node1" presStyleIdx="0" presStyleCnt="3">
        <dgm:presLayoutVars>
          <dgm:chMax val="0"/>
          <dgm:bulletEnabled val="1"/>
        </dgm:presLayoutVars>
      </dgm:prSet>
      <dgm:spPr/>
    </dgm:pt>
    <dgm:pt modelId="{879195F0-3064-4603-8EF2-36E1A391B256}" type="pres">
      <dgm:prSet presAssocID="{8E42588B-AECD-4566-9982-DDA17AA5F374}" presName="spacer" presStyleCnt="0"/>
      <dgm:spPr/>
    </dgm:pt>
    <dgm:pt modelId="{B177A879-5301-4849-85B4-05BE68AAC4E3}" type="pres">
      <dgm:prSet presAssocID="{F294C7CA-6BEA-492D-A825-E0095642100E}" presName="parentText" presStyleLbl="node1" presStyleIdx="1" presStyleCnt="3">
        <dgm:presLayoutVars>
          <dgm:chMax val="0"/>
          <dgm:bulletEnabled val="1"/>
        </dgm:presLayoutVars>
      </dgm:prSet>
      <dgm:spPr/>
    </dgm:pt>
    <dgm:pt modelId="{63D4D948-B18E-43B5-B323-75EB31BC877F}" type="pres">
      <dgm:prSet presAssocID="{2ADD966A-837A-42DB-9CAC-F9E90FEBC6F8}" presName="spacer" presStyleCnt="0"/>
      <dgm:spPr/>
    </dgm:pt>
    <dgm:pt modelId="{CBF470F1-7593-4998-BAAC-094EEFD8C049}" type="pres">
      <dgm:prSet presAssocID="{198556F3-63CA-474C-8322-BC52FB044C42}" presName="parentText" presStyleLbl="node1" presStyleIdx="2" presStyleCnt="3">
        <dgm:presLayoutVars>
          <dgm:chMax val="0"/>
          <dgm:bulletEnabled val="1"/>
        </dgm:presLayoutVars>
      </dgm:prSet>
      <dgm:spPr/>
    </dgm:pt>
  </dgm:ptLst>
  <dgm:cxnLst>
    <dgm:cxn modelId="{A03D371D-30EC-48CC-965A-9228394D4C19}" type="presOf" srcId="{E313B1E1-B4E4-4F5D-BEF1-F37CB8E49B04}" destId="{591990D1-F3FE-4BED-80D4-D2038259C48B}" srcOrd="0" destOrd="0" presId="urn:microsoft.com/office/officeart/2005/8/layout/vList2"/>
    <dgm:cxn modelId="{3688A24F-FE09-40CF-9A48-DE21A0C08D63}" type="presOf" srcId="{4DDE9757-7FC5-447C-9BD3-8CB88FEF6793}" destId="{E88D8D6A-0EA3-492A-8AED-E27474AB8199}" srcOrd="0" destOrd="0" presId="urn:microsoft.com/office/officeart/2005/8/layout/vList2"/>
    <dgm:cxn modelId="{D86AC2A7-F619-4825-9CE3-0DBFA8B84F8D}" type="presOf" srcId="{F294C7CA-6BEA-492D-A825-E0095642100E}" destId="{B177A879-5301-4849-85B4-05BE68AAC4E3}" srcOrd="0" destOrd="0" presId="urn:microsoft.com/office/officeart/2005/8/layout/vList2"/>
    <dgm:cxn modelId="{489B85AE-28DF-4115-B985-BCB34FB3956D}" type="presOf" srcId="{198556F3-63CA-474C-8322-BC52FB044C42}" destId="{CBF470F1-7593-4998-BAAC-094EEFD8C049}" srcOrd="0" destOrd="0" presId="urn:microsoft.com/office/officeart/2005/8/layout/vList2"/>
    <dgm:cxn modelId="{23AF36B7-A8D6-447E-BD14-05847A7F93C4}" srcId="{E313B1E1-B4E4-4F5D-BEF1-F37CB8E49B04}" destId="{F294C7CA-6BEA-492D-A825-E0095642100E}" srcOrd="1" destOrd="0" parTransId="{785BD97C-2965-4E53-BAC2-755563BBB507}" sibTransId="{2ADD966A-837A-42DB-9CAC-F9E90FEBC6F8}"/>
    <dgm:cxn modelId="{59C9BBBF-DD19-4DDB-B3ED-64D1013FFFDF}" srcId="{E313B1E1-B4E4-4F5D-BEF1-F37CB8E49B04}" destId="{198556F3-63CA-474C-8322-BC52FB044C42}" srcOrd="2" destOrd="0" parTransId="{8248F983-1FFE-49AB-B270-3003FFABBB48}" sibTransId="{A985BA5C-7653-4C15-9C3A-59D6F741B402}"/>
    <dgm:cxn modelId="{6E6EB9CE-16C5-4748-B2C3-5209602285F5}" srcId="{E313B1E1-B4E4-4F5D-BEF1-F37CB8E49B04}" destId="{4DDE9757-7FC5-447C-9BD3-8CB88FEF6793}" srcOrd="0" destOrd="0" parTransId="{91532020-49A0-4105-952E-2BAA53F4C539}" sibTransId="{8E42588B-AECD-4566-9982-DDA17AA5F374}"/>
    <dgm:cxn modelId="{899E60E1-C2D0-4415-8D3B-8BA793FB6283}" type="presParOf" srcId="{591990D1-F3FE-4BED-80D4-D2038259C48B}" destId="{E88D8D6A-0EA3-492A-8AED-E27474AB8199}" srcOrd="0" destOrd="0" presId="urn:microsoft.com/office/officeart/2005/8/layout/vList2"/>
    <dgm:cxn modelId="{DDDADB96-2926-4755-9204-1073819ABE87}" type="presParOf" srcId="{591990D1-F3FE-4BED-80D4-D2038259C48B}" destId="{879195F0-3064-4603-8EF2-36E1A391B256}" srcOrd="1" destOrd="0" presId="urn:microsoft.com/office/officeart/2005/8/layout/vList2"/>
    <dgm:cxn modelId="{3EC72FBB-94F1-4A6B-88E8-70EEF200F7C8}" type="presParOf" srcId="{591990D1-F3FE-4BED-80D4-D2038259C48B}" destId="{B177A879-5301-4849-85B4-05BE68AAC4E3}" srcOrd="2" destOrd="0" presId="urn:microsoft.com/office/officeart/2005/8/layout/vList2"/>
    <dgm:cxn modelId="{776C75E6-BD43-4BF6-B6F2-413003234885}" type="presParOf" srcId="{591990D1-F3FE-4BED-80D4-D2038259C48B}" destId="{63D4D948-B18E-43B5-B323-75EB31BC877F}" srcOrd="3" destOrd="0" presId="urn:microsoft.com/office/officeart/2005/8/layout/vList2"/>
    <dgm:cxn modelId="{429256D1-B2DD-4B08-866F-49395362F076}" type="presParOf" srcId="{591990D1-F3FE-4BED-80D4-D2038259C48B}" destId="{CBF470F1-7593-4998-BAAC-094EEFD8C049}"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D5DCB7-CBAB-4714-BAD7-2572CC474624}">
      <dsp:nvSpPr>
        <dsp:cNvPr id="0" name=""/>
        <dsp:cNvSpPr/>
      </dsp:nvSpPr>
      <dsp:spPr>
        <a:xfrm>
          <a:off x="0" y="13709"/>
          <a:ext cx="6492875" cy="1648500"/>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It is estimated that 15,760,939 people are living with cancer in the United States.</a:t>
          </a:r>
        </a:p>
      </dsp:txBody>
      <dsp:txXfrm>
        <a:off x="80473" y="94182"/>
        <a:ext cx="6331929" cy="1487554"/>
      </dsp:txXfrm>
    </dsp:sp>
    <dsp:sp modelId="{296FF1E1-BFC4-4A76-9477-5D6C7B579E2B}">
      <dsp:nvSpPr>
        <dsp:cNvPr id="0" name=""/>
        <dsp:cNvSpPr/>
      </dsp:nvSpPr>
      <dsp:spPr>
        <a:xfrm>
          <a:off x="0" y="1728449"/>
          <a:ext cx="6492875" cy="1648500"/>
        </a:xfrm>
        <a:prstGeom prst="roundRect">
          <a:avLst/>
        </a:prstGeom>
        <a:solidFill>
          <a:schemeClr val="accent2">
            <a:hueOff val="-1796981"/>
            <a:satOff val="12361"/>
            <a:lumOff val="1372"/>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Incidence of COVID-19 in cancer patients has been reported to be higher than in the general population.</a:t>
          </a:r>
        </a:p>
      </dsp:txBody>
      <dsp:txXfrm>
        <a:off x="80473" y="1808922"/>
        <a:ext cx="6331929" cy="1487554"/>
      </dsp:txXfrm>
    </dsp:sp>
    <dsp:sp modelId="{FB69E3FF-33C4-4158-B96F-D02FC2A5CA0C}">
      <dsp:nvSpPr>
        <dsp:cNvPr id="0" name=""/>
        <dsp:cNvSpPr/>
      </dsp:nvSpPr>
      <dsp:spPr>
        <a:xfrm>
          <a:off x="0" y="3443190"/>
          <a:ext cx="6492875" cy="1648500"/>
        </a:xfrm>
        <a:prstGeom prst="roundRect">
          <a:avLst/>
        </a:prstGeom>
        <a:solidFill>
          <a:schemeClr val="accent2">
            <a:hueOff val="-3593961"/>
            <a:satOff val="24722"/>
            <a:lumOff val="2744"/>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Recent studies have shown patients with cancer had higher observed death rates, higher rates of ICU admission and higher risk of complications when compared to non-cancer patients.</a:t>
          </a:r>
        </a:p>
      </dsp:txBody>
      <dsp:txXfrm>
        <a:off x="80473" y="3523663"/>
        <a:ext cx="6331929" cy="148755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8D8D6A-0EA3-492A-8AED-E27474AB8199}">
      <dsp:nvSpPr>
        <dsp:cNvPr id="0" name=""/>
        <dsp:cNvSpPr/>
      </dsp:nvSpPr>
      <dsp:spPr>
        <a:xfrm>
          <a:off x="0" y="134129"/>
          <a:ext cx="6492875" cy="1570140"/>
        </a:xfrm>
        <a:prstGeom prst="round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Radiotherapy, concurrent chemotherapy and pre-radiotherapy preparation have the option to be postponed in order to decrease the risk of infection of COVID-19 including postoperative chemotherapy.</a:t>
          </a:r>
        </a:p>
      </dsp:txBody>
      <dsp:txXfrm>
        <a:off x="76648" y="210777"/>
        <a:ext cx="6339579" cy="1416844"/>
      </dsp:txXfrm>
    </dsp:sp>
    <dsp:sp modelId="{B177A879-5301-4849-85B4-05BE68AAC4E3}">
      <dsp:nvSpPr>
        <dsp:cNvPr id="0" name=""/>
        <dsp:cNvSpPr/>
      </dsp:nvSpPr>
      <dsp:spPr>
        <a:xfrm>
          <a:off x="0" y="1767629"/>
          <a:ext cx="6492875" cy="1570140"/>
        </a:xfrm>
        <a:prstGeom prst="roundRect">
          <a:avLst/>
        </a:prstGeom>
        <a:solidFill>
          <a:schemeClr val="accent5">
            <a:hueOff val="-1857811"/>
            <a:satOff val="1829"/>
            <a:lumOff val="4118"/>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A technical report stated that 8% of cancer patients had alterations and delays in treatment plans due to COVID-19.</a:t>
          </a:r>
        </a:p>
      </dsp:txBody>
      <dsp:txXfrm>
        <a:off x="76648" y="1844277"/>
        <a:ext cx="6339579" cy="1416844"/>
      </dsp:txXfrm>
    </dsp:sp>
    <dsp:sp modelId="{CBF470F1-7593-4998-BAAC-094EEFD8C049}">
      <dsp:nvSpPr>
        <dsp:cNvPr id="0" name=""/>
        <dsp:cNvSpPr/>
      </dsp:nvSpPr>
      <dsp:spPr>
        <a:xfrm>
          <a:off x="0" y="3401130"/>
          <a:ext cx="6492875" cy="1570140"/>
        </a:xfrm>
        <a:prstGeom prst="roundRect">
          <a:avLst/>
        </a:prstGeom>
        <a:solidFill>
          <a:schemeClr val="accent5">
            <a:hueOff val="-3715622"/>
            <a:satOff val="3658"/>
            <a:lumOff val="823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For almost half of these patients, treatment was indefinitely delayed or stopped entirely due to confirmed COVID-19 infections. </a:t>
          </a:r>
        </a:p>
      </dsp:txBody>
      <dsp:txXfrm>
        <a:off x="76648" y="3477778"/>
        <a:ext cx="6339579" cy="141684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3F774C-70F7-4ED4-813C-739E51CF8487}" type="datetimeFigureOut">
              <a:rPr lang="en-US" smtClean="0"/>
              <a:t>6/30/2020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24A772-5D94-4F12-8B86-44D4FB26368F}" type="slidenum">
              <a:rPr lang="en-US" smtClean="0"/>
              <a:t>‹#›</a:t>
            </a:fld>
            <a:endParaRPr lang="en-US" dirty="0"/>
          </a:p>
        </p:txBody>
      </p:sp>
    </p:spTree>
    <p:extLst>
      <p:ext uri="{BB962C8B-B14F-4D97-AF65-F5344CB8AC3E}">
        <p14:creationId xmlns:p14="http://schemas.microsoft.com/office/powerpoint/2010/main" val="268842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9F2E34D-57B0-41D5-A7AF-DF10D1068115}" type="datetime1">
              <a:rPr lang="en-US" smtClean="0"/>
              <a:t>6/30/2020</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F6E8327-77F4-4A2B-9238-101C8E3404E4}" type="datetime1">
              <a:rPr lang="en-US" smtClean="0"/>
              <a:t>6/30/2020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87327A-3B7B-4F18-AD00-4892CF91FF9D}" type="datetime1">
              <a:rPr lang="en-US" smtClean="0"/>
              <a:t>6/30/2020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398241-E647-4007-AB01-BB30869910EB}" type="datetime1">
              <a:rPr lang="en-US" smtClean="0"/>
              <a:t>6/30/2020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9F5554-C941-4C3B-A197-75ED448862A0}" type="datetime1">
              <a:rPr lang="en-US" smtClean="0"/>
              <a:t>6/30/2020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6B44A0-C3F8-4023-9352-7CF7C034B2C8}" type="datetime1">
              <a:rPr lang="en-US" smtClean="0"/>
              <a:t>6/30/2020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C3DC5B-471F-47EA-B884-FE923235A560}" type="datetime1">
              <a:rPr lang="en-US" smtClean="0"/>
              <a:t>6/30/2020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F8C408-3247-4796-93FF-B91D6887AEC0}" type="datetime1">
              <a:rPr lang="en-US" smtClean="0"/>
              <a:t>6/30/2020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A1D282-CC74-49F4-B876-75084EFB56F1}" type="datetime1">
              <a:rPr lang="en-US" smtClean="0"/>
              <a:t>6/30/2020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56EAF9-2583-4989-8D87-13F548ED6E0C}" type="datetime1">
              <a:rPr lang="en-US" smtClean="0"/>
              <a:t>6/30/2020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0E3CFB-BB1B-4B2A-ADF6-B1A4609854C4}" type="datetime1">
              <a:rPr lang="en-US" smtClean="0"/>
              <a:t>6/30/2020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B3AEAA8-1A97-412E-935C-2E918F139579}" type="datetime1">
              <a:rPr lang="en-US" smtClean="0"/>
              <a:t>6/30/2020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38B0DF1-CA1F-4E36-8C65-C52A9896A8FB}" type="datetime1">
              <a:rPr lang="en-US" smtClean="0"/>
              <a:t>6/30/2020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B6173FD-197A-4AD6-8D60-38B6A76F0734}" type="datetime1">
              <a:rPr lang="en-US" smtClean="0"/>
              <a:t>6/30/2020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DC3949-07FA-4C7A-A990-D6D1043EED71}" type="datetime1">
              <a:rPr lang="en-US" smtClean="0"/>
              <a:t>6/30/2020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E9E2DE8-6D13-4218-A974-D45AA7B6E4FF}" type="datetime1">
              <a:rPr lang="en-US" smtClean="0"/>
              <a:t>6/30/2020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CDAB7D7-4BDA-4ABC-B31D-66201C69A314}" type="datetime1">
              <a:rPr lang="en-US" smtClean="0"/>
              <a:t>6/30/2020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E3F0A0B-291C-4112-A023-023C51AB2E85}" type="datetime1">
              <a:rPr lang="en-US" smtClean="0"/>
              <a:t>6/30/2020</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hf sldNum="0"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5DB279-B2E4-45CE-A650-7AE7747F3C1B}"/>
              </a:ext>
            </a:extLst>
          </p:cNvPr>
          <p:cNvSpPr>
            <a:spLocks noGrp="1"/>
          </p:cNvSpPr>
          <p:nvPr>
            <p:ph idx="1"/>
          </p:nvPr>
        </p:nvSpPr>
        <p:spPr>
          <a:xfrm>
            <a:off x="1484311" y="2531075"/>
            <a:ext cx="10018713" cy="3124201"/>
          </a:xfrm>
        </p:spPr>
        <p:txBody>
          <a:bodyPr>
            <a:normAutofit/>
          </a:bodyPr>
          <a:lstStyle/>
          <a:p>
            <a:pPr marL="0" indent="0" algn="ctr">
              <a:buNone/>
            </a:pPr>
            <a:r>
              <a:rPr lang="en-US" sz="6600" b="1" dirty="0"/>
              <a:t>Welcome!</a:t>
            </a:r>
          </a:p>
          <a:p>
            <a:pPr marL="0" indent="0" algn="ctr">
              <a:buNone/>
            </a:pPr>
            <a:r>
              <a:rPr lang="en-US" sz="6600" b="1" dirty="0"/>
              <a:t>Please Mute Devices!</a:t>
            </a:r>
          </a:p>
          <a:p>
            <a:pPr marL="0" indent="0" algn="ctr">
              <a:buNone/>
            </a:pPr>
            <a:endParaRPr lang="en-US" sz="6600" b="1" dirty="0"/>
          </a:p>
        </p:txBody>
      </p:sp>
      <p:sp>
        <p:nvSpPr>
          <p:cNvPr id="4" name="Title 3">
            <a:extLst>
              <a:ext uri="{FF2B5EF4-FFF2-40B4-BE49-F238E27FC236}">
                <a16:creationId xmlns:a16="http://schemas.microsoft.com/office/drawing/2014/main" id="{D0A88627-B0A7-4128-B60F-24830EA1676A}"/>
              </a:ext>
            </a:extLst>
          </p:cNvPr>
          <p:cNvSpPr txBox="1">
            <a:spLocks noGrp="1"/>
          </p:cNvSpPr>
          <p:nvPr>
            <p:ph type="title"/>
          </p:nvPr>
        </p:nvSpPr>
        <p:spPr>
          <a:xfrm>
            <a:off x="3669957" y="949064"/>
            <a:ext cx="7833067" cy="923330"/>
          </a:xfrm>
          <a:prstGeom prst="rect">
            <a:avLst/>
          </a:prstGeom>
          <a:noFill/>
        </p:spPr>
        <p:txBody>
          <a:bodyPr wrap="square" rtlCol="0">
            <a:spAutoFit/>
          </a:bodyPr>
          <a:lstStyle/>
          <a:p>
            <a:r>
              <a:rPr lang="en-US" sz="5400" b="1" dirty="0"/>
              <a:t>Kentucky Cancer Registry</a:t>
            </a:r>
          </a:p>
        </p:txBody>
      </p:sp>
      <p:pic>
        <p:nvPicPr>
          <p:cNvPr id="5" name="Picture 4" descr="A close up of a logo&#10;&#10;Description automatically generated">
            <a:extLst>
              <a:ext uri="{FF2B5EF4-FFF2-40B4-BE49-F238E27FC236}">
                <a16:creationId xmlns:a16="http://schemas.microsoft.com/office/drawing/2014/main" id="{3B61D63A-5E90-4D53-91EC-6F50157F99B5}"/>
              </a:ext>
            </a:extLst>
          </p:cNvPr>
          <p:cNvPicPr>
            <a:picLocks noChangeAspect="1"/>
          </p:cNvPicPr>
          <p:nvPr/>
        </p:nvPicPr>
        <p:blipFill>
          <a:blip r:embed="rId2"/>
          <a:stretch>
            <a:fillRect/>
          </a:stretch>
        </p:blipFill>
        <p:spPr>
          <a:xfrm>
            <a:off x="1586114" y="458229"/>
            <a:ext cx="1905000" cy="1905000"/>
          </a:xfrm>
          <a:prstGeom prst="rect">
            <a:avLst/>
          </a:prstGeom>
        </p:spPr>
      </p:pic>
      <p:pic>
        <p:nvPicPr>
          <p:cNvPr id="7" name="Picture 6" descr="A picture containing black, computer&#10;&#10;Description automatically generated">
            <a:extLst>
              <a:ext uri="{FF2B5EF4-FFF2-40B4-BE49-F238E27FC236}">
                <a16:creationId xmlns:a16="http://schemas.microsoft.com/office/drawing/2014/main" id="{B8029C10-2C11-4FB9-BBA4-B681F316F33E}"/>
              </a:ext>
            </a:extLst>
          </p:cNvPr>
          <p:cNvPicPr>
            <a:picLocks noChangeAspect="1"/>
          </p:cNvPicPr>
          <p:nvPr/>
        </p:nvPicPr>
        <p:blipFill>
          <a:blip r:embed="rId3"/>
          <a:stretch>
            <a:fillRect/>
          </a:stretch>
        </p:blipFill>
        <p:spPr>
          <a:xfrm>
            <a:off x="5993027" y="4786872"/>
            <a:ext cx="988542" cy="1802909"/>
          </a:xfrm>
          <a:prstGeom prst="rect">
            <a:avLst/>
          </a:prstGeom>
        </p:spPr>
      </p:pic>
    </p:spTree>
    <p:extLst>
      <p:ext uri="{BB962C8B-B14F-4D97-AF65-F5344CB8AC3E}">
        <p14:creationId xmlns:p14="http://schemas.microsoft.com/office/powerpoint/2010/main" val="15214705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C616B3DC-C165-433D-9187-62DCC0E317D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100" y="-4763"/>
            <a:ext cx="5014912" cy="6862763"/>
            <a:chOff x="2928938" y="-4763"/>
            <a:chExt cx="5014912" cy="6862763"/>
          </a:xfrm>
        </p:grpSpPr>
        <p:sp>
          <p:nvSpPr>
            <p:cNvPr id="13" name="Freeform 6">
              <a:extLst>
                <a:ext uri="{FF2B5EF4-FFF2-40B4-BE49-F238E27FC236}">
                  <a16:creationId xmlns:a16="http://schemas.microsoft.com/office/drawing/2014/main" id="{97E1BF84-9824-4B0E-98DF-F0F7181DD0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9" name="Freeform 7">
              <a:extLst>
                <a:ext uri="{FF2B5EF4-FFF2-40B4-BE49-F238E27FC236}">
                  <a16:creationId xmlns:a16="http://schemas.microsoft.com/office/drawing/2014/main" id="{A85FA340-7392-4303-9707-A12F45A46F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15" name="Freeform 9">
              <a:extLst>
                <a:ext uri="{FF2B5EF4-FFF2-40B4-BE49-F238E27FC236}">
                  <a16:creationId xmlns:a16="http://schemas.microsoft.com/office/drawing/2014/main" id="{758A9051-2BD9-4868-8B84-344752FA2F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16" name="Freeform 10">
              <a:extLst>
                <a:ext uri="{FF2B5EF4-FFF2-40B4-BE49-F238E27FC236}">
                  <a16:creationId xmlns:a16="http://schemas.microsoft.com/office/drawing/2014/main" id="{58264C49-3539-4CBD-8F11-1106C8B878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17" name="Freeform 11">
              <a:extLst>
                <a:ext uri="{FF2B5EF4-FFF2-40B4-BE49-F238E27FC236}">
                  <a16:creationId xmlns:a16="http://schemas.microsoft.com/office/drawing/2014/main" id="{DE862133-5C7E-4B32-9786-0B33BC51A7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18" name="Freeform 12">
              <a:extLst>
                <a:ext uri="{FF2B5EF4-FFF2-40B4-BE49-F238E27FC236}">
                  <a16:creationId xmlns:a16="http://schemas.microsoft.com/office/drawing/2014/main" id="{90925F6C-DF03-4707-9176-6049F049B5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useBgFill="1">
        <p:nvSpPr>
          <p:cNvPr id="20" name="Rectangle 19">
            <a:extLst>
              <a:ext uri="{FF2B5EF4-FFF2-40B4-BE49-F238E27FC236}">
                <a16:creationId xmlns:a16="http://schemas.microsoft.com/office/drawing/2014/main" id="{A6073935-E043-4801-AF06-06093A9145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572A11D-AC89-4D2A-97E6-E8F23BBFE56D}"/>
              </a:ext>
            </a:extLst>
          </p:cNvPr>
          <p:cNvSpPr>
            <a:spLocks noGrp="1"/>
          </p:cNvSpPr>
          <p:nvPr>
            <p:ph type="title"/>
          </p:nvPr>
        </p:nvSpPr>
        <p:spPr>
          <a:xfrm>
            <a:off x="7991869" y="648931"/>
            <a:ext cx="3461281" cy="2492320"/>
          </a:xfrm>
        </p:spPr>
        <p:txBody>
          <a:bodyPr vert="horz" lIns="91440" tIns="45720" rIns="91440" bIns="45720" rtlCol="0" anchor="b">
            <a:normAutofit/>
          </a:bodyPr>
          <a:lstStyle/>
          <a:p>
            <a:pPr algn="r">
              <a:lnSpc>
                <a:spcPct val="90000"/>
              </a:lnSpc>
            </a:pPr>
            <a:r>
              <a:rPr lang="en-US" sz="4100" b="1" dirty="0"/>
              <a:t>Molecular Testing </a:t>
            </a:r>
            <a:br>
              <a:rPr lang="en-US" sz="4100" b="1" dirty="0"/>
            </a:br>
            <a:r>
              <a:rPr lang="en-US" sz="4100" b="1" dirty="0"/>
              <a:t>(Nucleic Acid Amplification)</a:t>
            </a:r>
            <a:endParaRPr lang="en-US" sz="4100" dirty="0"/>
          </a:p>
        </p:txBody>
      </p:sp>
      <p:grpSp>
        <p:nvGrpSpPr>
          <p:cNvPr id="31" name="Group 21">
            <a:extLst>
              <a:ext uri="{FF2B5EF4-FFF2-40B4-BE49-F238E27FC236}">
                <a16:creationId xmlns:a16="http://schemas.microsoft.com/office/drawing/2014/main" id="{8AC26FF4-D6F9-4A94-A837-D051A101EDD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86714" y="-4763"/>
            <a:ext cx="5014912" cy="6862763"/>
            <a:chOff x="2928938" y="-4763"/>
            <a:chExt cx="5014912" cy="6862763"/>
          </a:xfrm>
        </p:grpSpPr>
        <p:sp>
          <p:nvSpPr>
            <p:cNvPr id="23" name="Freeform 6">
              <a:extLst>
                <a:ext uri="{FF2B5EF4-FFF2-40B4-BE49-F238E27FC236}">
                  <a16:creationId xmlns:a16="http://schemas.microsoft.com/office/drawing/2014/main" id="{EFFE501B-F9EC-4229-99D6-F39E38A71B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4" name="Freeform 7">
              <a:extLst>
                <a:ext uri="{FF2B5EF4-FFF2-40B4-BE49-F238E27FC236}">
                  <a16:creationId xmlns:a16="http://schemas.microsoft.com/office/drawing/2014/main" id="{B064C6A0-3DE4-4F4A-B650-78A628163E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5" name="Freeform 25">
              <a:extLst>
                <a:ext uri="{FF2B5EF4-FFF2-40B4-BE49-F238E27FC236}">
                  <a16:creationId xmlns:a16="http://schemas.microsoft.com/office/drawing/2014/main" id="{43CD3E83-3D0D-40EE-B1A2-9C989EBF28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6" name="Freeform 26">
              <a:extLst>
                <a:ext uri="{FF2B5EF4-FFF2-40B4-BE49-F238E27FC236}">
                  <a16:creationId xmlns:a16="http://schemas.microsoft.com/office/drawing/2014/main" id="{71553909-760D-4B98-96A4-F9F48339AF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7" name="Freeform 27">
              <a:extLst>
                <a:ext uri="{FF2B5EF4-FFF2-40B4-BE49-F238E27FC236}">
                  <a16:creationId xmlns:a16="http://schemas.microsoft.com/office/drawing/2014/main" id="{1F006A6C-F843-49BC-AC84-89BD2AF586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8" name="Freeform 28">
              <a:extLst>
                <a:ext uri="{FF2B5EF4-FFF2-40B4-BE49-F238E27FC236}">
                  <a16:creationId xmlns:a16="http://schemas.microsoft.com/office/drawing/2014/main" id="{62AEE6F3-16F4-4944-8459-4D5EEA341D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30" name="Rounded Rectangle 16">
            <a:extLst>
              <a:ext uri="{FF2B5EF4-FFF2-40B4-BE49-F238E27FC236}">
                <a16:creationId xmlns:a16="http://schemas.microsoft.com/office/drawing/2014/main" id="{8D6B9972-4A81-4223-9901-0E559A1D5E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6693" y="648931"/>
            <a:ext cx="6854433" cy="5231964"/>
          </a:xfrm>
          <a:prstGeom prst="roundRect">
            <a:avLst>
              <a:gd name="adj" fmla="val 4834"/>
            </a:avLst>
          </a:prstGeom>
          <a:solidFill>
            <a:schemeClr val="bg1"/>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Content Placeholder 20" descr="A picture containing screenshot&#10;&#10;Description automatically generated">
            <a:extLst>
              <a:ext uri="{FF2B5EF4-FFF2-40B4-BE49-F238E27FC236}">
                <a16:creationId xmlns:a16="http://schemas.microsoft.com/office/drawing/2014/main" id="{314A1F0B-2895-4594-BE29-E7945F0D3188}"/>
              </a:ext>
            </a:extLst>
          </p:cNvPr>
          <p:cNvPicPr>
            <a:picLocks noGrp="1" noChangeAspect="1"/>
          </p:cNvPicPr>
          <p:nvPr>
            <p:ph idx="1"/>
          </p:nvPr>
        </p:nvPicPr>
        <p:blipFill>
          <a:blip r:embed="rId3"/>
          <a:stretch>
            <a:fillRect/>
          </a:stretch>
        </p:blipFill>
        <p:spPr>
          <a:xfrm>
            <a:off x="738850" y="878304"/>
            <a:ext cx="6613915" cy="4716379"/>
          </a:xfrm>
        </p:spPr>
      </p:pic>
      <p:sp>
        <p:nvSpPr>
          <p:cNvPr id="3" name="TextBox 2">
            <a:extLst>
              <a:ext uri="{FF2B5EF4-FFF2-40B4-BE49-F238E27FC236}">
                <a16:creationId xmlns:a16="http://schemas.microsoft.com/office/drawing/2014/main" id="{AEA4EA3F-EECF-4445-A516-1D5FD4EE355B}"/>
              </a:ext>
            </a:extLst>
          </p:cNvPr>
          <p:cNvSpPr txBox="1"/>
          <p:nvPr/>
        </p:nvSpPr>
        <p:spPr>
          <a:xfrm>
            <a:off x="8325852" y="3236493"/>
            <a:ext cx="3461281" cy="3385542"/>
          </a:xfrm>
          <a:prstGeom prst="rect">
            <a:avLst/>
          </a:prstGeom>
          <a:noFill/>
        </p:spPr>
        <p:txBody>
          <a:bodyPr wrap="square" rtlCol="0">
            <a:spAutoFit/>
          </a:bodyPr>
          <a:lstStyle/>
          <a:p>
            <a:r>
              <a:rPr lang="en-US" sz="2800" b="1" dirty="0"/>
              <a:t>KEYWORDS:</a:t>
            </a:r>
          </a:p>
          <a:p>
            <a:pPr marL="457200" indent="-288925">
              <a:buFont typeface="Arial" panose="020B0604020202020204" pitchFamily="34" charset="0"/>
              <a:buChar char="•"/>
            </a:pPr>
            <a:r>
              <a:rPr lang="en-US" sz="2800" b="1" dirty="0"/>
              <a:t>Viral</a:t>
            </a:r>
          </a:p>
          <a:p>
            <a:pPr marL="457200" indent="-288925">
              <a:buFont typeface="Arial" panose="020B0604020202020204" pitchFamily="34" charset="0"/>
              <a:buChar char="•"/>
            </a:pPr>
            <a:r>
              <a:rPr lang="en-US" sz="2800" b="1" dirty="0"/>
              <a:t>Viral Nucleic Acid</a:t>
            </a:r>
          </a:p>
          <a:p>
            <a:pPr marL="457200" indent="-288925">
              <a:buFont typeface="Arial" panose="020B0604020202020204" pitchFamily="34" charset="0"/>
              <a:buChar char="•"/>
            </a:pPr>
            <a:r>
              <a:rPr lang="en-US" sz="2800" b="1" dirty="0"/>
              <a:t>RT-PCR</a:t>
            </a:r>
          </a:p>
          <a:p>
            <a:pPr marL="457200" indent="-288925">
              <a:buFont typeface="Arial" panose="020B0604020202020204" pitchFamily="34" charset="0"/>
              <a:buChar char="•"/>
            </a:pPr>
            <a:r>
              <a:rPr lang="en-US" sz="2800" b="1" dirty="0"/>
              <a:t>RNA</a:t>
            </a:r>
          </a:p>
          <a:p>
            <a:pPr marL="457200" indent="-288925">
              <a:buFont typeface="Arial" panose="020B0604020202020204" pitchFamily="34" charset="0"/>
              <a:buChar char="•"/>
            </a:pPr>
            <a:r>
              <a:rPr lang="en-US" sz="2800" b="1" dirty="0"/>
              <a:t>Swab Test</a:t>
            </a:r>
          </a:p>
          <a:p>
            <a:pPr marL="457200" indent="-288925">
              <a:buFont typeface="Arial" panose="020B0604020202020204" pitchFamily="34" charset="0"/>
              <a:buChar char="•"/>
            </a:pPr>
            <a:r>
              <a:rPr lang="en-US" sz="2800" b="1" dirty="0"/>
              <a:t>Antigen</a:t>
            </a:r>
          </a:p>
          <a:p>
            <a:endParaRPr lang="en-US" dirty="0"/>
          </a:p>
        </p:txBody>
      </p:sp>
    </p:spTree>
    <p:extLst>
      <p:ext uri="{BB962C8B-B14F-4D97-AF65-F5344CB8AC3E}">
        <p14:creationId xmlns:p14="http://schemas.microsoft.com/office/powerpoint/2010/main" val="7458894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C616B3DC-C165-433D-9187-62DCC0E317D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100" y="-4763"/>
            <a:ext cx="5014912" cy="6862763"/>
            <a:chOff x="2928938" y="-4763"/>
            <a:chExt cx="5014912" cy="6862763"/>
          </a:xfrm>
        </p:grpSpPr>
        <p:sp>
          <p:nvSpPr>
            <p:cNvPr id="11" name="Freeform 6">
              <a:extLst>
                <a:ext uri="{FF2B5EF4-FFF2-40B4-BE49-F238E27FC236}">
                  <a16:creationId xmlns:a16="http://schemas.microsoft.com/office/drawing/2014/main" id="{97E1BF84-9824-4B0E-98DF-F0F7181DD0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12" name="Freeform 7">
              <a:extLst>
                <a:ext uri="{FF2B5EF4-FFF2-40B4-BE49-F238E27FC236}">
                  <a16:creationId xmlns:a16="http://schemas.microsoft.com/office/drawing/2014/main" id="{A85FA340-7392-4303-9707-A12F45A46F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13" name="Freeform 9">
              <a:extLst>
                <a:ext uri="{FF2B5EF4-FFF2-40B4-BE49-F238E27FC236}">
                  <a16:creationId xmlns:a16="http://schemas.microsoft.com/office/drawing/2014/main" id="{758A9051-2BD9-4868-8B84-344752FA2F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14" name="Freeform 10">
              <a:extLst>
                <a:ext uri="{FF2B5EF4-FFF2-40B4-BE49-F238E27FC236}">
                  <a16:creationId xmlns:a16="http://schemas.microsoft.com/office/drawing/2014/main" id="{58264C49-3539-4CBD-8F11-1106C8B878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15" name="Freeform 11">
              <a:extLst>
                <a:ext uri="{FF2B5EF4-FFF2-40B4-BE49-F238E27FC236}">
                  <a16:creationId xmlns:a16="http://schemas.microsoft.com/office/drawing/2014/main" id="{DE862133-5C7E-4B32-9786-0B33BC51A7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16" name="Freeform 12">
              <a:extLst>
                <a:ext uri="{FF2B5EF4-FFF2-40B4-BE49-F238E27FC236}">
                  <a16:creationId xmlns:a16="http://schemas.microsoft.com/office/drawing/2014/main" id="{90925F6C-DF03-4707-9176-6049F049B5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useBgFill="1">
        <p:nvSpPr>
          <p:cNvPr id="18" name="Rectangle 17">
            <a:extLst>
              <a:ext uri="{FF2B5EF4-FFF2-40B4-BE49-F238E27FC236}">
                <a16:creationId xmlns:a16="http://schemas.microsoft.com/office/drawing/2014/main" id="{A6073935-E043-4801-AF06-06093A9145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D554629-04D4-4AED-976C-E193D42464D3}"/>
              </a:ext>
            </a:extLst>
          </p:cNvPr>
          <p:cNvSpPr>
            <a:spLocks noGrp="1"/>
          </p:cNvSpPr>
          <p:nvPr>
            <p:ph type="title"/>
          </p:nvPr>
        </p:nvSpPr>
        <p:spPr>
          <a:xfrm>
            <a:off x="7998907" y="681636"/>
            <a:ext cx="3461281" cy="2958974"/>
          </a:xfrm>
        </p:spPr>
        <p:txBody>
          <a:bodyPr vert="horz" lIns="91440" tIns="45720" rIns="91440" bIns="45720" rtlCol="0" anchor="b">
            <a:normAutofit fontScale="90000"/>
          </a:bodyPr>
          <a:lstStyle/>
          <a:p>
            <a:pPr algn="r"/>
            <a:r>
              <a:rPr lang="en-US" sz="4800" b="1" dirty="0"/>
              <a:t>Antibody Testing (Serology)</a:t>
            </a:r>
            <a:br>
              <a:rPr lang="en-US" sz="4800" b="1" dirty="0"/>
            </a:br>
            <a:endParaRPr lang="en-US" sz="4800" dirty="0"/>
          </a:p>
        </p:txBody>
      </p:sp>
      <p:grpSp>
        <p:nvGrpSpPr>
          <p:cNvPr id="20" name="Group 19">
            <a:extLst>
              <a:ext uri="{FF2B5EF4-FFF2-40B4-BE49-F238E27FC236}">
                <a16:creationId xmlns:a16="http://schemas.microsoft.com/office/drawing/2014/main" id="{8AC26FF4-D6F9-4A94-A837-D051A101EDD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86714" y="-4763"/>
            <a:ext cx="5014912" cy="6862763"/>
            <a:chOff x="2928938" y="-4763"/>
            <a:chExt cx="5014912" cy="6862763"/>
          </a:xfrm>
        </p:grpSpPr>
        <p:sp>
          <p:nvSpPr>
            <p:cNvPr id="21" name="Freeform 6">
              <a:extLst>
                <a:ext uri="{FF2B5EF4-FFF2-40B4-BE49-F238E27FC236}">
                  <a16:creationId xmlns:a16="http://schemas.microsoft.com/office/drawing/2014/main" id="{EFFE501B-F9EC-4229-99D6-F39E38A71B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2" name="Freeform 7">
              <a:extLst>
                <a:ext uri="{FF2B5EF4-FFF2-40B4-BE49-F238E27FC236}">
                  <a16:creationId xmlns:a16="http://schemas.microsoft.com/office/drawing/2014/main" id="{B064C6A0-3DE4-4F4A-B650-78A628163E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3" name="Freeform 25">
              <a:extLst>
                <a:ext uri="{FF2B5EF4-FFF2-40B4-BE49-F238E27FC236}">
                  <a16:creationId xmlns:a16="http://schemas.microsoft.com/office/drawing/2014/main" id="{43CD3E83-3D0D-40EE-B1A2-9C989EBF28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4" name="Freeform 26">
              <a:extLst>
                <a:ext uri="{FF2B5EF4-FFF2-40B4-BE49-F238E27FC236}">
                  <a16:creationId xmlns:a16="http://schemas.microsoft.com/office/drawing/2014/main" id="{71553909-760D-4B98-96A4-F9F48339AF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5" name="Freeform 27">
              <a:extLst>
                <a:ext uri="{FF2B5EF4-FFF2-40B4-BE49-F238E27FC236}">
                  <a16:creationId xmlns:a16="http://schemas.microsoft.com/office/drawing/2014/main" id="{1F006A6C-F843-49BC-AC84-89BD2AF586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6" name="Freeform 28">
              <a:extLst>
                <a:ext uri="{FF2B5EF4-FFF2-40B4-BE49-F238E27FC236}">
                  <a16:creationId xmlns:a16="http://schemas.microsoft.com/office/drawing/2014/main" id="{62AEE6F3-16F4-4944-8459-4D5EEA341D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8" name="Rounded Rectangle 16">
            <a:extLst>
              <a:ext uri="{FF2B5EF4-FFF2-40B4-BE49-F238E27FC236}">
                <a16:creationId xmlns:a16="http://schemas.microsoft.com/office/drawing/2014/main" id="{8D6B9972-4A81-4223-9901-0E559A1D5E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6693" y="648931"/>
            <a:ext cx="6854433" cy="5231964"/>
          </a:xfrm>
          <a:prstGeom prst="roundRect">
            <a:avLst>
              <a:gd name="adj" fmla="val 4834"/>
            </a:avLst>
          </a:prstGeom>
          <a:solidFill>
            <a:schemeClr val="bg1"/>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A screenshot of text&#10;&#10;Description automatically generated">
            <a:extLst>
              <a:ext uri="{FF2B5EF4-FFF2-40B4-BE49-F238E27FC236}">
                <a16:creationId xmlns:a16="http://schemas.microsoft.com/office/drawing/2014/main" id="{6D7766C7-E442-438F-A78D-4FF6A39C74F9}"/>
              </a:ext>
            </a:extLst>
          </p:cNvPr>
          <p:cNvPicPr>
            <a:picLocks noGrp="1" noChangeAspect="1"/>
          </p:cNvPicPr>
          <p:nvPr>
            <p:ph idx="1"/>
          </p:nvPr>
        </p:nvPicPr>
        <p:blipFill>
          <a:blip r:embed="rId3"/>
          <a:stretch>
            <a:fillRect/>
          </a:stretch>
        </p:blipFill>
        <p:spPr>
          <a:xfrm>
            <a:off x="782053" y="830179"/>
            <a:ext cx="6570711" cy="4926044"/>
          </a:xfrm>
          <a:prstGeom prst="rect">
            <a:avLst/>
          </a:prstGeom>
        </p:spPr>
      </p:pic>
      <p:sp>
        <p:nvSpPr>
          <p:cNvPr id="4" name="TextBox 3">
            <a:extLst>
              <a:ext uri="{FF2B5EF4-FFF2-40B4-BE49-F238E27FC236}">
                <a16:creationId xmlns:a16="http://schemas.microsoft.com/office/drawing/2014/main" id="{764696D4-7379-4C5E-9C23-746C2DD75C52}"/>
              </a:ext>
            </a:extLst>
          </p:cNvPr>
          <p:cNvSpPr txBox="1"/>
          <p:nvPr/>
        </p:nvSpPr>
        <p:spPr>
          <a:xfrm>
            <a:off x="8607078" y="3185400"/>
            <a:ext cx="3755229" cy="3385542"/>
          </a:xfrm>
          <a:prstGeom prst="rect">
            <a:avLst/>
          </a:prstGeom>
          <a:noFill/>
        </p:spPr>
        <p:txBody>
          <a:bodyPr wrap="square" rtlCol="0">
            <a:spAutoFit/>
          </a:bodyPr>
          <a:lstStyle/>
          <a:p>
            <a:r>
              <a:rPr lang="en-US" sz="2800" b="1" dirty="0"/>
              <a:t>KEYWORDS:</a:t>
            </a:r>
          </a:p>
          <a:p>
            <a:pPr marL="457200" indent="-228600">
              <a:buFont typeface="Arial" panose="020B0604020202020204" pitchFamily="34" charset="0"/>
              <a:buChar char="•"/>
            </a:pPr>
            <a:r>
              <a:rPr lang="en-US" sz="2800" b="1" dirty="0"/>
              <a:t>Antibody</a:t>
            </a:r>
          </a:p>
          <a:p>
            <a:pPr marL="457200" indent="-228600">
              <a:buFont typeface="Arial" panose="020B0604020202020204" pitchFamily="34" charset="0"/>
              <a:buChar char="•"/>
            </a:pPr>
            <a:r>
              <a:rPr lang="en-US" sz="2800" b="1" dirty="0"/>
              <a:t>Serology</a:t>
            </a:r>
          </a:p>
          <a:p>
            <a:pPr marL="457200" indent="-228600">
              <a:buFont typeface="Arial" panose="020B0604020202020204" pitchFamily="34" charset="0"/>
              <a:buChar char="•"/>
            </a:pPr>
            <a:r>
              <a:rPr lang="en-US" sz="2800" b="1" dirty="0"/>
              <a:t>Serum</a:t>
            </a:r>
          </a:p>
          <a:p>
            <a:pPr marL="457200" indent="-228600">
              <a:buFont typeface="Arial" panose="020B0604020202020204" pitchFamily="34" charset="0"/>
              <a:buChar char="•"/>
            </a:pPr>
            <a:r>
              <a:rPr lang="en-US" sz="2800" b="1" dirty="0"/>
              <a:t>Plasma</a:t>
            </a:r>
          </a:p>
          <a:p>
            <a:pPr marL="457200" indent="-228600">
              <a:buFont typeface="Arial" panose="020B0604020202020204" pitchFamily="34" charset="0"/>
              <a:buChar char="•"/>
            </a:pPr>
            <a:r>
              <a:rPr lang="en-US" sz="2800" b="1" dirty="0"/>
              <a:t>ELISA</a:t>
            </a:r>
          </a:p>
          <a:p>
            <a:pPr marL="457200" indent="-228600">
              <a:buFont typeface="Arial" panose="020B0604020202020204" pitchFamily="34" charset="0"/>
              <a:buChar char="•"/>
            </a:pPr>
            <a:r>
              <a:rPr lang="en-US" sz="2800" b="1" dirty="0"/>
              <a:t>Immune response</a:t>
            </a:r>
          </a:p>
          <a:p>
            <a:endParaRPr lang="en-US" dirty="0"/>
          </a:p>
        </p:txBody>
      </p:sp>
    </p:spTree>
    <p:extLst>
      <p:ext uri="{BB962C8B-B14F-4D97-AF65-F5344CB8AC3E}">
        <p14:creationId xmlns:p14="http://schemas.microsoft.com/office/powerpoint/2010/main" val="21241606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F31A6-C76E-4654-A84E-7BF8FC7AA347}"/>
              </a:ext>
            </a:extLst>
          </p:cNvPr>
          <p:cNvSpPr>
            <a:spLocks noGrp="1"/>
          </p:cNvSpPr>
          <p:nvPr>
            <p:ph type="title"/>
          </p:nvPr>
        </p:nvSpPr>
        <p:spPr>
          <a:xfrm>
            <a:off x="1448216" y="2298032"/>
            <a:ext cx="10018713" cy="2069431"/>
          </a:xfrm>
        </p:spPr>
        <p:txBody>
          <a:bodyPr>
            <a:noAutofit/>
          </a:bodyPr>
          <a:lstStyle/>
          <a:p>
            <a:r>
              <a:rPr lang="en-US" sz="8000" b="1" dirty="0"/>
              <a:t>COVID-19</a:t>
            </a:r>
            <a:br>
              <a:rPr lang="en-US" sz="8000" b="1" dirty="0"/>
            </a:br>
            <a:r>
              <a:rPr lang="en-US" sz="8000" b="1" dirty="0"/>
              <a:t>Abstraction Guidance</a:t>
            </a:r>
          </a:p>
        </p:txBody>
      </p:sp>
    </p:spTree>
    <p:extLst>
      <p:ext uri="{BB962C8B-B14F-4D97-AF65-F5344CB8AC3E}">
        <p14:creationId xmlns:p14="http://schemas.microsoft.com/office/powerpoint/2010/main" val="11599783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FCBB024-D7D1-413A-904B-4C33DD2F697E}"/>
              </a:ext>
            </a:extLst>
          </p:cNvPr>
          <p:cNvSpPr>
            <a:spLocks noGrp="1"/>
          </p:cNvSpPr>
          <p:nvPr>
            <p:ph type="title"/>
          </p:nvPr>
        </p:nvSpPr>
        <p:spPr>
          <a:xfrm>
            <a:off x="673769" y="0"/>
            <a:ext cx="11518231" cy="1752599"/>
          </a:xfrm>
        </p:spPr>
        <p:txBody>
          <a:bodyPr>
            <a:noAutofit/>
          </a:bodyPr>
          <a:lstStyle/>
          <a:p>
            <a:r>
              <a:rPr lang="en-US" sz="6000" b="1" dirty="0"/>
              <a:t>Where to find the Guidelines</a:t>
            </a:r>
          </a:p>
        </p:txBody>
      </p:sp>
      <p:sp>
        <p:nvSpPr>
          <p:cNvPr id="4" name="Content Placeholder 3">
            <a:extLst>
              <a:ext uri="{FF2B5EF4-FFF2-40B4-BE49-F238E27FC236}">
                <a16:creationId xmlns:a16="http://schemas.microsoft.com/office/drawing/2014/main" id="{46FF2ABC-5352-4666-B3C8-CB89AF230FD5}"/>
              </a:ext>
            </a:extLst>
          </p:cNvPr>
          <p:cNvSpPr>
            <a:spLocks noGrp="1"/>
          </p:cNvSpPr>
          <p:nvPr>
            <p:ph idx="1"/>
          </p:nvPr>
        </p:nvSpPr>
        <p:spPr>
          <a:xfrm>
            <a:off x="1852612" y="2438399"/>
            <a:ext cx="10339388" cy="4419601"/>
          </a:xfrm>
        </p:spPr>
        <p:txBody>
          <a:bodyPr>
            <a:normAutofit/>
          </a:bodyPr>
          <a:lstStyle/>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a:p>
            <a:pPr marL="0" indent="0">
              <a:buNone/>
            </a:pPr>
            <a:r>
              <a:rPr lang="en-US" dirty="0"/>
              <a:t>https://seer.cancer.gov/tools/covid-19/COVID-19-Abstraction-Guidance.pdf</a:t>
            </a:r>
          </a:p>
        </p:txBody>
      </p:sp>
      <p:pic>
        <p:nvPicPr>
          <p:cNvPr id="5" name="Picture 4">
            <a:extLst>
              <a:ext uri="{FF2B5EF4-FFF2-40B4-BE49-F238E27FC236}">
                <a16:creationId xmlns:a16="http://schemas.microsoft.com/office/drawing/2014/main" id="{D9EE263B-9C1D-428B-AE94-F80D3D8E87CE}"/>
              </a:ext>
            </a:extLst>
          </p:cNvPr>
          <p:cNvPicPr>
            <a:picLocks noChangeAspect="1"/>
          </p:cNvPicPr>
          <p:nvPr/>
        </p:nvPicPr>
        <p:blipFill>
          <a:blip r:embed="rId2"/>
          <a:stretch>
            <a:fillRect/>
          </a:stretch>
        </p:blipFill>
        <p:spPr>
          <a:xfrm>
            <a:off x="1852612" y="1752600"/>
            <a:ext cx="9553325" cy="3998496"/>
          </a:xfrm>
          <a:prstGeom prst="rect">
            <a:avLst/>
          </a:prstGeom>
        </p:spPr>
      </p:pic>
    </p:spTree>
    <p:extLst>
      <p:ext uri="{BB962C8B-B14F-4D97-AF65-F5344CB8AC3E}">
        <p14:creationId xmlns:p14="http://schemas.microsoft.com/office/powerpoint/2010/main" val="1707557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72D45-2958-4FA1-B866-095650A73A05}"/>
              </a:ext>
            </a:extLst>
          </p:cNvPr>
          <p:cNvSpPr>
            <a:spLocks noGrp="1"/>
          </p:cNvSpPr>
          <p:nvPr>
            <p:ph type="title"/>
          </p:nvPr>
        </p:nvSpPr>
        <p:spPr>
          <a:xfrm>
            <a:off x="1484310" y="0"/>
            <a:ext cx="10018713" cy="1752599"/>
          </a:xfrm>
        </p:spPr>
        <p:txBody>
          <a:bodyPr>
            <a:normAutofit/>
          </a:bodyPr>
          <a:lstStyle/>
          <a:p>
            <a:r>
              <a:rPr lang="en-US" sz="7200" b="1" dirty="0"/>
              <a:t>Data to be Abstracted </a:t>
            </a:r>
          </a:p>
        </p:txBody>
      </p:sp>
      <p:sp>
        <p:nvSpPr>
          <p:cNvPr id="3" name="Content Placeholder 2">
            <a:extLst>
              <a:ext uri="{FF2B5EF4-FFF2-40B4-BE49-F238E27FC236}">
                <a16:creationId xmlns:a16="http://schemas.microsoft.com/office/drawing/2014/main" id="{7CE0C5D4-5CBC-4A26-8D60-4DBFC5D9098B}"/>
              </a:ext>
            </a:extLst>
          </p:cNvPr>
          <p:cNvSpPr>
            <a:spLocks noGrp="1"/>
          </p:cNvSpPr>
          <p:nvPr>
            <p:ph idx="1"/>
          </p:nvPr>
        </p:nvSpPr>
        <p:spPr>
          <a:xfrm>
            <a:off x="1484310" y="1916349"/>
            <a:ext cx="10318669" cy="4941651"/>
          </a:xfrm>
        </p:spPr>
        <p:txBody>
          <a:bodyPr>
            <a:normAutofit/>
          </a:bodyPr>
          <a:lstStyle/>
          <a:p>
            <a:r>
              <a:rPr lang="en-US" sz="3200" dirty="0"/>
              <a:t>The following directions for recording COVID-19 information in the required data items are </a:t>
            </a:r>
            <a:r>
              <a:rPr lang="en-US" sz="3200" b="1" u="sng" dirty="0">
                <a:solidFill>
                  <a:schemeClr val="accent1">
                    <a:lumMod val="75000"/>
                  </a:schemeClr>
                </a:solidFill>
              </a:rPr>
              <a:t>applicable to cases diagnosed January 1</a:t>
            </a:r>
            <a:r>
              <a:rPr lang="en-US" sz="3200" b="1" u="sng" baseline="30000" dirty="0">
                <a:solidFill>
                  <a:schemeClr val="accent1">
                    <a:lumMod val="75000"/>
                  </a:schemeClr>
                </a:solidFill>
              </a:rPr>
              <a:t>st</a:t>
            </a:r>
            <a:r>
              <a:rPr lang="en-US" sz="3200" b="1" u="sng" dirty="0">
                <a:solidFill>
                  <a:schemeClr val="accent1">
                    <a:lumMod val="75000"/>
                  </a:schemeClr>
                </a:solidFill>
              </a:rPr>
              <a:t>, 2020 or later and completed on or after June 1</a:t>
            </a:r>
            <a:r>
              <a:rPr lang="en-US" sz="3200" b="1" u="sng" baseline="30000" dirty="0">
                <a:solidFill>
                  <a:schemeClr val="accent1">
                    <a:lumMod val="75000"/>
                  </a:schemeClr>
                </a:solidFill>
              </a:rPr>
              <a:t>st</a:t>
            </a:r>
            <a:r>
              <a:rPr lang="en-US" sz="3200" b="1" u="sng" dirty="0">
                <a:solidFill>
                  <a:schemeClr val="accent1">
                    <a:lumMod val="75000"/>
                  </a:schemeClr>
                </a:solidFill>
              </a:rPr>
              <a:t>, 2020.</a:t>
            </a:r>
          </a:p>
          <a:p>
            <a:r>
              <a:rPr lang="en-US" sz="3200" dirty="0"/>
              <a:t>SARS-CoV-2 laboratory tests</a:t>
            </a:r>
          </a:p>
          <a:p>
            <a:r>
              <a:rPr lang="en-US" sz="3200" dirty="0"/>
              <a:t>Infection status</a:t>
            </a:r>
          </a:p>
          <a:p>
            <a:r>
              <a:rPr lang="en-US" sz="3200" dirty="0"/>
              <a:t>Delays or modifications of treatment</a:t>
            </a:r>
          </a:p>
          <a:p>
            <a:pPr lvl="1"/>
            <a:endParaRPr lang="en-US" sz="2400" b="1" dirty="0">
              <a:solidFill>
                <a:schemeClr val="accent1">
                  <a:lumMod val="75000"/>
                </a:schemeClr>
              </a:solidFill>
            </a:endParaRPr>
          </a:p>
          <a:p>
            <a:pPr marL="457200" lvl="1" indent="0">
              <a:buNone/>
            </a:pPr>
            <a:endParaRPr lang="en-US" sz="2400" b="1" dirty="0">
              <a:solidFill>
                <a:schemeClr val="accent1">
                  <a:lumMod val="75000"/>
                </a:schemeClr>
              </a:solidFill>
            </a:endParaRPr>
          </a:p>
        </p:txBody>
      </p:sp>
    </p:spTree>
    <p:extLst>
      <p:ext uri="{BB962C8B-B14F-4D97-AF65-F5344CB8AC3E}">
        <p14:creationId xmlns:p14="http://schemas.microsoft.com/office/powerpoint/2010/main" val="18624467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A47E6-E0F8-43F9-976D-B33BAFCA17A8}"/>
              </a:ext>
            </a:extLst>
          </p:cNvPr>
          <p:cNvSpPr>
            <a:spLocks noGrp="1"/>
          </p:cNvSpPr>
          <p:nvPr>
            <p:ph type="title"/>
          </p:nvPr>
        </p:nvSpPr>
        <p:spPr>
          <a:xfrm>
            <a:off x="1604627" y="0"/>
            <a:ext cx="10018713" cy="1752599"/>
          </a:xfrm>
        </p:spPr>
        <p:txBody>
          <a:bodyPr>
            <a:normAutofit/>
          </a:bodyPr>
          <a:lstStyle/>
          <a:p>
            <a:r>
              <a:rPr lang="en-US" sz="6600" b="1" dirty="0"/>
              <a:t>16 New Data Fields</a:t>
            </a:r>
          </a:p>
        </p:txBody>
      </p:sp>
      <p:sp>
        <p:nvSpPr>
          <p:cNvPr id="3" name="Content Placeholder 2">
            <a:extLst>
              <a:ext uri="{FF2B5EF4-FFF2-40B4-BE49-F238E27FC236}">
                <a16:creationId xmlns:a16="http://schemas.microsoft.com/office/drawing/2014/main" id="{51A349B3-F56F-4B43-B279-26926AFB74E9}"/>
              </a:ext>
            </a:extLst>
          </p:cNvPr>
          <p:cNvSpPr>
            <a:spLocks noGrp="1"/>
          </p:cNvSpPr>
          <p:nvPr>
            <p:ph sz="half" idx="1"/>
          </p:nvPr>
        </p:nvSpPr>
        <p:spPr>
          <a:xfrm>
            <a:off x="2631989" y="1606378"/>
            <a:ext cx="8527660" cy="5471974"/>
          </a:xfrm>
        </p:spPr>
        <p:txBody>
          <a:bodyPr>
            <a:normAutofit fontScale="92500"/>
          </a:bodyPr>
          <a:lstStyle/>
          <a:p>
            <a:endParaRPr lang="en-US" dirty="0"/>
          </a:p>
          <a:p>
            <a:endParaRPr lang="en-US" dirty="0"/>
          </a:p>
          <a:p>
            <a:endParaRPr lang="en-US" dirty="0"/>
          </a:p>
          <a:p>
            <a:r>
              <a:rPr lang="en-US" sz="2600" b="1" dirty="0"/>
              <a:t>COVID--ICD DIAGNOSIS CODE (U07.1)</a:t>
            </a:r>
            <a:endParaRPr lang="en-US" sz="2600" dirty="0"/>
          </a:p>
          <a:p>
            <a:r>
              <a:rPr lang="en-US" sz="2600" b="1" dirty="0"/>
              <a:t>COVID--ICD DIAGNOSIS DATE</a:t>
            </a:r>
            <a:endParaRPr lang="en-US" sz="2600" dirty="0"/>
          </a:p>
          <a:p>
            <a:r>
              <a:rPr lang="en-US" sz="2600" b="1" dirty="0"/>
              <a:t>COVID--DX PROC--LAB TEST--VIRAL</a:t>
            </a:r>
            <a:endParaRPr lang="en-US" sz="2600" dirty="0"/>
          </a:p>
          <a:p>
            <a:r>
              <a:rPr lang="en-US" sz="2600" b="1" dirty="0"/>
              <a:t>COVID--DX PROC--VIRAL TEST DATE</a:t>
            </a:r>
            <a:endParaRPr lang="en-US" sz="2600" dirty="0"/>
          </a:p>
          <a:p>
            <a:r>
              <a:rPr lang="en-US" sz="2600" b="1" dirty="0"/>
              <a:t>COVID--DX PROC--LAB TEST--ANTIBODY</a:t>
            </a:r>
            <a:endParaRPr lang="en-US" sz="2600" dirty="0"/>
          </a:p>
          <a:p>
            <a:r>
              <a:rPr lang="en-US" sz="2600" b="1" dirty="0"/>
              <a:t>COVID--DX PROC--ANTIBODY TEST DATE</a:t>
            </a:r>
            <a:endParaRPr lang="en-US" sz="2600" dirty="0"/>
          </a:p>
          <a:p>
            <a:r>
              <a:rPr lang="en-US" sz="2600" b="1" dirty="0"/>
              <a:t>DX, STAGING or TX DELAYED D/T COVID-19 (Z75.3)</a:t>
            </a:r>
            <a:endParaRPr lang="en-US" sz="2600" dirty="0"/>
          </a:p>
          <a:p>
            <a:r>
              <a:rPr lang="en-US" sz="2600" b="1" dirty="0"/>
              <a:t>DX, STAGING or TX DELAYED D/T COVID-19 (Z75.3) DATE</a:t>
            </a:r>
            <a:endParaRPr lang="en-US" sz="2600" dirty="0"/>
          </a:p>
          <a:p>
            <a:pPr marL="0" indent="0">
              <a:buNone/>
            </a:pPr>
            <a:endParaRPr lang="en-US" sz="2000" dirty="0"/>
          </a:p>
          <a:p>
            <a:endParaRPr lang="en-US" sz="2000" dirty="0"/>
          </a:p>
          <a:p>
            <a:endParaRPr lang="en-US" dirty="0"/>
          </a:p>
          <a:p>
            <a:endParaRPr lang="en-US" dirty="0"/>
          </a:p>
          <a:p>
            <a:endParaRPr lang="en-US" dirty="0"/>
          </a:p>
        </p:txBody>
      </p:sp>
    </p:spTree>
    <p:extLst>
      <p:ext uri="{BB962C8B-B14F-4D97-AF65-F5344CB8AC3E}">
        <p14:creationId xmlns:p14="http://schemas.microsoft.com/office/powerpoint/2010/main" val="4206885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5EFFE22A-A424-4483-ABF9-BC7293398112}"/>
              </a:ext>
            </a:extLst>
          </p:cNvPr>
          <p:cNvSpPr>
            <a:spLocks noGrp="1"/>
          </p:cNvSpPr>
          <p:nvPr>
            <p:ph idx="1"/>
          </p:nvPr>
        </p:nvSpPr>
        <p:spPr>
          <a:xfrm>
            <a:off x="3052119" y="1037968"/>
            <a:ext cx="8450904" cy="5288691"/>
          </a:xfrm>
        </p:spPr>
        <p:txBody>
          <a:bodyPr>
            <a:normAutofit/>
          </a:bodyPr>
          <a:lstStyle/>
          <a:p>
            <a:r>
              <a:rPr lang="en-US" sz="2600" b="1" dirty="0"/>
              <a:t>FCOT CHG D/T COVID-19--NOS</a:t>
            </a:r>
            <a:endParaRPr lang="en-US" sz="2600" dirty="0"/>
          </a:p>
          <a:p>
            <a:r>
              <a:rPr lang="en-US" sz="2600" b="1" dirty="0"/>
              <a:t>COVID RX--SURGERY</a:t>
            </a:r>
            <a:endParaRPr lang="en-US" sz="2600" dirty="0"/>
          </a:p>
          <a:p>
            <a:r>
              <a:rPr lang="en-US" sz="2600" b="1" dirty="0"/>
              <a:t>COVID RX--RADIATION (BEAM)</a:t>
            </a:r>
            <a:endParaRPr lang="en-US" sz="2600" dirty="0"/>
          </a:p>
          <a:p>
            <a:r>
              <a:rPr lang="en-US" sz="2600" b="1" dirty="0"/>
              <a:t>COVID RX--RADIATION OTHER</a:t>
            </a:r>
            <a:endParaRPr lang="en-US" sz="2600" dirty="0"/>
          </a:p>
          <a:p>
            <a:r>
              <a:rPr lang="en-US" sz="2600" b="1" dirty="0"/>
              <a:t>COVID RX--CHEMO</a:t>
            </a:r>
            <a:endParaRPr lang="en-US" sz="2600" dirty="0"/>
          </a:p>
          <a:p>
            <a:r>
              <a:rPr lang="en-US" sz="2600" b="1" dirty="0"/>
              <a:t>COVID RX--HORMONE</a:t>
            </a:r>
            <a:endParaRPr lang="en-US" sz="2600" dirty="0"/>
          </a:p>
          <a:p>
            <a:r>
              <a:rPr lang="en-US" sz="2600" b="1" dirty="0"/>
              <a:t>COVID RX--BRM</a:t>
            </a:r>
          </a:p>
          <a:p>
            <a:r>
              <a:rPr lang="en-US" sz="2600" b="1" dirty="0"/>
              <a:t>COVID--GENERAL TEXT FIELD</a:t>
            </a:r>
            <a:endParaRPr lang="en-US" sz="2600" dirty="0"/>
          </a:p>
          <a:p>
            <a:endParaRPr lang="en-US" sz="2600" dirty="0"/>
          </a:p>
        </p:txBody>
      </p:sp>
    </p:spTree>
    <p:extLst>
      <p:ext uri="{BB962C8B-B14F-4D97-AF65-F5344CB8AC3E}">
        <p14:creationId xmlns:p14="http://schemas.microsoft.com/office/powerpoint/2010/main" val="36276729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A0E40-4317-4CB4-9C42-4EC5229547F9}"/>
              </a:ext>
            </a:extLst>
          </p:cNvPr>
          <p:cNvSpPr>
            <a:spLocks noGrp="1"/>
          </p:cNvSpPr>
          <p:nvPr>
            <p:ph type="title"/>
          </p:nvPr>
        </p:nvSpPr>
        <p:spPr>
          <a:xfrm>
            <a:off x="1484311" y="1"/>
            <a:ext cx="9326149" cy="1461052"/>
          </a:xfrm>
        </p:spPr>
        <p:txBody>
          <a:bodyPr>
            <a:normAutofit/>
          </a:bodyPr>
          <a:lstStyle/>
          <a:p>
            <a:r>
              <a:rPr lang="en-US" sz="6600" b="1" dirty="0"/>
              <a:t>CPDMS</a:t>
            </a:r>
          </a:p>
        </p:txBody>
      </p:sp>
      <p:sp>
        <p:nvSpPr>
          <p:cNvPr id="3" name="Content Placeholder 2">
            <a:extLst>
              <a:ext uri="{FF2B5EF4-FFF2-40B4-BE49-F238E27FC236}">
                <a16:creationId xmlns:a16="http://schemas.microsoft.com/office/drawing/2014/main" id="{1BC498F2-4ACC-4CB5-9923-E0EF9C0F4419}"/>
              </a:ext>
            </a:extLst>
          </p:cNvPr>
          <p:cNvSpPr>
            <a:spLocks noGrp="1"/>
          </p:cNvSpPr>
          <p:nvPr>
            <p:ph idx="1"/>
          </p:nvPr>
        </p:nvSpPr>
        <p:spPr>
          <a:xfrm>
            <a:off x="1381540" y="1232451"/>
            <a:ext cx="10810460" cy="5179943"/>
          </a:xfrm>
        </p:spPr>
        <p:txBody>
          <a:bodyPr>
            <a:normAutofit/>
          </a:bodyPr>
          <a:lstStyle/>
          <a:p>
            <a:pPr marL="0" indent="0">
              <a:buNone/>
            </a:pPr>
            <a:endParaRPr lang="en-US" sz="2800" dirty="0"/>
          </a:p>
          <a:p>
            <a:r>
              <a:rPr lang="en-US" sz="2800" dirty="0"/>
              <a:t>Each new data field will have a choice list/drop down menu.</a:t>
            </a:r>
          </a:p>
          <a:p>
            <a:endParaRPr lang="en-US" sz="1600" dirty="0"/>
          </a:p>
          <a:p>
            <a:r>
              <a:rPr lang="en-US" sz="2800" dirty="0"/>
              <a:t>Each field name is a hyperlink to the entry for that particular field in the Web help version of the CPDMS Abstractor’s Manual. Clicking on the field name opens a pop-up window which displays instructions for coding that data item.</a:t>
            </a:r>
          </a:p>
          <a:p>
            <a:pPr marL="0" indent="0">
              <a:buNone/>
            </a:pPr>
            <a:endParaRPr lang="en-US" sz="1000" dirty="0"/>
          </a:p>
          <a:p>
            <a:r>
              <a:rPr lang="en-US" sz="2800" dirty="0"/>
              <a:t>Fields can be left blank if it is not applicable. </a:t>
            </a:r>
          </a:p>
          <a:p>
            <a:endParaRPr lang="en-US" sz="1300" dirty="0"/>
          </a:p>
          <a:p>
            <a:r>
              <a:rPr lang="en-US" sz="2800" dirty="0"/>
              <a:t>Released on July 7</a:t>
            </a:r>
            <a:r>
              <a:rPr lang="en-US" sz="2800" baseline="30000" dirty="0"/>
              <a:t>th</a:t>
            </a:r>
            <a:r>
              <a:rPr lang="en-US" sz="2800" dirty="0"/>
              <a:t>. </a:t>
            </a:r>
            <a:endParaRPr lang="en-US" dirty="0"/>
          </a:p>
          <a:p>
            <a:endParaRPr lang="en-US" dirty="0"/>
          </a:p>
        </p:txBody>
      </p:sp>
    </p:spTree>
    <p:extLst>
      <p:ext uri="{BB962C8B-B14F-4D97-AF65-F5344CB8AC3E}">
        <p14:creationId xmlns:p14="http://schemas.microsoft.com/office/powerpoint/2010/main" val="37939577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4" descr="A screenshot of a social media post&#10;&#10;Description automatically generated">
            <a:extLst>
              <a:ext uri="{FF2B5EF4-FFF2-40B4-BE49-F238E27FC236}">
                <a16:creationId xmlns:a16="http://schemas.microsoft.com/office/drawing/2014/main" id="{FE3E4359-8770-4D99-8164-4677895CA58F}"/>
              </a:ext>
            </a:extLst>
          </p:cNvPr>
          <p:cNvPicPr>
            <a:picLocks noGrp="1" noChangeAspect="1"/>
          </p:cNvPicPr>
          <p:nvPr>
            <p:ph idx="1"/>
          </p:nvPr>
        </p:nvPicPr>
        <p:blipFill>
          <a:blip r:embed="rId2"/>
          <a:stretch>
            <a:fillRect/>
          </a:stretch>
        </p:blipFill>
        <p:spPr>
          <a:xfrm>
            <a:off x="0" y="0"/>
            <a:ext cx="12192000" cy="6857999"/>
          </a:xfrm>
        </p:spPr>
      </p:pic>
      <p:sp>
        <p:nvSpPr>
          <p:cNvPr id="5" name="Flowchart: Connector 4">
            <a:extLst>
              <a:ext uri="{FF2B5EF4-FFF2-40B4-BE49-F238E27FC236}">
                <a16:creationId xmlns:a16="http://schemas.microsoft.com/office/drawing/2014/main" id="{ACFA0E34-952B-49F4-A415-DCF04C3EF377}"/>
              </a:ext>
            </a:extLst>
          </p:cNvPr>
          <p:cNvSpPr/>
          <p:nvPr/>
        </p:nvSpPr>
        <p:spPr>
          <a:xfrm flipH="1" flipV="1">
            <a:off x="4510216" y="766118"/>
            <a:ext cx="432487" cy="407774"/>
          </a:xfrm>
          <a:prstGeom prst="flowChartConnector">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9239B20E-D359-434F-A33D-E95DEBCAD624}"/>
              </a:ext>
            </a:extLst>
          </p:cNvPr>
          <p:cNvSpPr txBox="1"/>
          <p:nvPr/>
        </p:nvSpPr>
        <p:spPr>
          <a:xfrm>
            <a:off x="809913" y="4160297"/>
            <a:ext cx="2763069" cy="1200329"/>
          </a:xfrm>
          <a:prstGeom prst="rect">
            <a:avLst/>
          </a:prstGeom>
          <a:noFill/>
        </p:spPr>
        <p:txBody>
          <a:bodyPr wrap="square" rtlCol="0">
            <a:spAutoFit/>
          </a:bodyPr>
          <a:lstStyle/>
          <a:p>
            <a:pPr algn="ctr"/>
            <a:r>
              <a:rPr lang="en-US" dirty="0">
                <a:solidFill>
                  <a:srgbClr val="FF0000"/>
                </a:solidFill>
              </a:rPr>
              <a:t>Each field name is a hyperlink to CPDMS Abstractor’s Manual for coding instructions </a:t>
            </a:r>
          </a:p>
        </p:txBody>
      </p:sp>
      <p:sp>
        <p:nvSpPr>
          <p:cNvPr id="7" name="TextBox 6">
            <a:extLst>
              <a:ext uri="{FF2B5EF4-FFF2-40B4-BE49-F238E27FC236}">
                <a16:creationId xmlns:a16="http://schemas.microsoft.com/office/drawing/2014/main" id="{C4C57E1B-9873-428E-8D34-2B483B65F7B5}"/>
              </a:ext>
            </a:extLst>
          </p:cNvPr>
          <p:cNvSpPr txBox="1"/>
          <p:nvPr/>
        </p:nvSpPr>
        <p:spPr>
          <a:xfrm>
            <a:off x="5177481" y="766118"/>
            <a:ext cx="3319668" cy="369332"/>
          </a:xfrm>
          <a:prstGeom prst="rect">
            <a:avLst/>
          </a:prstGeom>
          <a:noFill/>
        </p:spPr>
        <p:txBody>
          <a:bodyPr wrap="square" rtlCol="0">
            <a:spAutoFit/>
          </a:bodyPr>
          <a:lstStyle/>
          <a:p>
            <a:r>
              <a:rPr lang="en-US" dirty="0">
                <a:solidFill>
                  <a:srgbClr val="FF0000"/>
                </a:solidFill>
              </a:rPr>
              <a:t>Choice list/drop down option</a:t>
            </a:r>
          </a:p>
        </p:txBody>
      </p:sp>
      <p:cxnSp>
        <p:nvCxnSpPr>
          <p:cNvPr id="9" name="Straight Connector 8">
            <a:extLst>
              <a:ext uri="{FF2B5EF4-FFF2-40B4-BE49-F238E27FC236}">
                <a16:creationId xmlns:a16="http://schemas.microsoft.com/office/drawing/2014/main" id="{B6A4E3F2-D67A-42BE-A8C9-555A2E7E857C}"/>
              </a:ext>
            </a:extLst>
          </p:cNvPr>
          <p:cNvCxnSpPr>
            <a:cxnSpLocks/>
          </p:cNvCxnSpPr>
          <p:nvPr/>
        </p:nvCxnSpPr>
        <p:spPr>
          <a:xfrm>
            <a:off x="4942703" y="965438"/>
            <a:ext cx="234778"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CCAF7FF7-1506-48F8-BCCC-236EFA25870C}"/>
              </a:ext>
            </a:extLst>
          </p:cNvPr>
          <p:cNvSpPr/>
          <p:nvPr/>
        </p:nvSpPr>
        <p:spPr>
          <a:xfrm>
            <a:off x="69574" y="766118"/>
            <a:ext cx="3081399" cy="3228226"/>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a:extLst>
              <a:ext uri="{FF2B5EF4-FFF2-40B4-BE49-F238E27FC236}">
                <a16:creationId xmlns:a16="http://schemas.microsoft.com/office/drawing/2014/main" id="{F67F4A46-376C-45B5-914D-05EE8573F829}"/>
              </a:ext>
            </a:extLst>
          </p:cNvPr>
          <p:cNvCxnSpPr/>
          <p:nvPr/>
        </p:nvCxnSpPr>
        <p:spPr>
          <a:xfrm>
            <a:off x="2047461" y="3994344"/>
            <a:ext cx="0" cy="165953"/>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61990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A5570-CDA0-4B4D-8CB0-5245F218164B}"/>
              </a:ext>
            </a:extLst>
          </p:cNvPr>
          <p:cNvSpPr>
            <a:spLocks noGrp="1"/>
          </p:cNvSpPr>
          <p:nvPr>
            <p:ph type="title"/>
          </p:nvPr>
        </p:nvSpPr>
        <p:spPr>
          <a:xfrm>
            <a:off x="1484311" y="685800"/>
            <a:ext cx="10707689" cy="1230549"/>
          </a:xfrm>
        </p:spPr>
        <p:txBody>
          <a:bodyPr>
            <a:noAutofit/>
          </a:bodyPr>
          <a:lstStyle/>
          <a:p>
            <a:r>
              <a:rPr lang="en-US" sz="4800" b="1" dirty="0"/>
              <a:t>COVID--ICD DIAGNOSIS CODE (U07.1)</a:t>
            </a:r>
            <a:br>
              <a:rPr lang="en-US" sz="4800" dirty="0"/>
            </a:br>
            <a:endParaRPr lang="en-US" sz="4800" dirty="0"/>
          </a:p>
        </p:txBody>
      </p:sp>
      <p:sp>
        <p:nvSpPr>
          <p:cNvPr id="3" name="Content Placeholder 2">
            <a:extLst>
              <a:ext uri="{FF2B5EF4-FFF2-40B4-BE49-F238E27FC236}">
                <a16:creationId xmlns:a16="http://schemas.microsoft.com/office/drawing/2014/main" id="{80F57A78-2D6A-4E28-81B3-B085827B82C5}"/>
              </a:ext>
            </a:extLst>
          </p:cNvPr>
          <p:cNvSpPr>
            <a:spLocks noGrp="1"/>
          </p:cNvSpPr>
          <p:nvPr>
            <p:ph idx="1"/>
          </p:nvPr>
        </p:nvSpPr>
        <p:spPr>
          <a:xfrm>
            <a:off x="1318940" y="2334639"/>
            <a:ext cx="10558533" cy="4523362"/>
          </a:xfrm>
        </p:spPr>
        <p:txBody>
          <a:bodyPr>
            <a:normAutofit/>
          </a:bodyPr>
          <a:lstStyle/>
          <a:p>
            <a:r>
              <a:rPr lang="en-US" dirty="0"/>
              <a:t>Use the </a:t>
            </a:r>
            <a:r>
              <a:rPr lang="en-US" b="1" dirty="0"/>
              <a:t>COVID--ICD DIAGNOSIS CODE (U07.1) </a:t>
            </a:r>
            <a:r>
              <a:rPr lang="en-US" dirty="0"/>
              <a:t>field to record a confirmed COVID-19 diagnosis. </a:t>
            </a:r>
          </a:p>
          <a:p>
            <a:r>
              <a:rPr lang="en-US" b="1" dirty="0"/>
              <a:t>Code only a </a:t>
            </a:r>
            <a:r>
              <a:rPr lang="en-US" b="1" i="1" u="sng" dirty="0"/>
              <a:t>confirmed</a:t>
            </a:r>
            <a:r>
              <a:rPr lang="en-US" b="1" dirty="0"/>
              <a:t> diagnosis</a:t>
            </a:r>
            <a:r>
              <a:rPr lang="en-US" dirty="0"/>
              <a:t> of the 2019 novel coronavirus disease (COVID-19) as</a:t>
            </a:r>
            <a:r>
              <a:rPr lang="en-US" b="1" dirty="0"/>
              <a:t> documented by a medical provider</a:t>
            </a:r>
            <a:r>
              <a:rPr lang="en-US" dirty="0"/>
              <a:t>. </a:t>
            </a:r>
          </a:p>
          <a:p>
            <a:pPr lvl="1"/>
            <a:r>
              <a:rPr lang="en-US" sz="2400" dirty="0"/>
              <a:t>Does </a:t>
            </a:r>
            <a:r>
              <a:rPr lang="en-US" sz="2400" b="1" i="1" u="sng" dirty="0"/>
              <a:t>not</a:t>
            </a:r>
            <a:r>
              <a:rPr lang="en-US" sz="2400" dirty="0"/>
              <a:t> require documentation of the type of test performed; the provider’s documentation that the individual has COVID-19 is sufficient.</a:t>
            </a:r>
          </a:p>
          <a:p>
            <a:pPr lvl="0"/>
            <a:r>
              <a:rPr lang="en-US" dirty="0"/>
              <a:t>No Ambiguous Terminology</a:t>
            </a:r>
          </a:p>
          <a:p>
            <a:pPr lvl="1"/>
            <a:r>
              <a:rPr lang="en-US" sz="2400" dirty="0"/>
              <a:t>Do </a:t>
            </a:r>
            <a:r>
              <a:rPr lang="en-US" sz="2400" b="1" dirty="0"/>
              <a:t>not</a:t>
            </a:r>
            <a:r>
              <a:rPr lang="en-US" sz="2400" dirty="0"/>
              <a:t> record code U07.1 when the provider documents "suspected," "possible," "probable," or “inconclusive” any wording of a suspicion of COVID-19.</a:t>
            </a:r>
          </a:p>
          <a:p>
            <a:pPr lvl="1"/>
            <a:endParaRPr lang="en-US" sz="2400" dirty="0"/>
          </a:p>
          <a:p>
            <a:endParaRPr lang="en-US" dirty="0"/>
          </a:p>
          <a:p>
            <a:endParaRPr lang="en-US" dirty="0"/>
          </a:p>
        </p:txBody>
      </p:sp>
    </p:spTree>
    <p:extLst>
      <p:ext uri="{BB962C8B-B14F-4D97-AF65-F5344CB8AC3E}">
        <p14:creationId xmlns:p14="http://schemas.microsoft.com/office/powerpoint/2010/main" val="2128589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B9CEAE-022D-4AFE-8124-321673BA068A}"/>
              </a:ext>
            </a:extLst>
          </p:cNvPr>
          <p:cNvSpPr>
            <a:spLocks noGrp="1"/>
          </p:cNvSpPr>
          <p:nvPr>
            <p:ph type="title"/>
          </p:nvPr>
        </p:nvSpPr>
        <p:spPr>
          <a:xfrm>
            <a:off x="1437928" y="129209"/>
            <a:ext cx="10018713" cy="1752599"/>
          </a:xfrm>
        </p:spPr>
        <p:txBody>
          <a:bodyPr>
            <a:normAutofit/>
          </a:bodyPr>
          <a:lstStyle/>
          <a:p>
            <a:r>
              <a:rPr lang="en-US" sz="6600" b="1" dirty="0"/>
              <a:t>Agenda</a:t>
            </a:r>
          </a:p>
        </p:txBody>
      </p:sp>
      <p:sp>
        <p:nvSpPr>
          <p:cNvPr id="3" name="Content Placeholder 2">
            <a:extLst>
              <a:ext uri="{FF2B5EF4-FFF2-40B4-BE49-F238E27FC236}">
                <a16:creationId xmlns:a16="http://schemas.microsoft.com/office/drawing/2014/main" id="{1667E0CF-82F4-4944-981F-E388E89D5DBA}"/>
              </a:ext>
            </a:extLst>
          </p:cNvPr>
          <p:cNvSpPr>
            <a:spLocks noGrp="1"/>
          </p:cNvSpPr>
          <p:nvPr>
            <p:ph idx="1"/>
          </p:nvPr>
        </p:nvSpPr>
        <p:spPr>
          <a:xfrm>
            <a:off x="1437927" y="1881808"/>
            <a:ext cx="10018713" cy="3783496"/>
          </a:xfrm>
        </p:spPr>
        <p:txBody>
          <a:bodyPr>
            <a:noAutofit/>
          </a:bodyPr>
          <a:lstStyle/>
          <a:p>
            <a:pPr marL="0" indent="0">
              <a:buNone/>
            </a:pPr>
            <a:r>
              <a:rPr lang="en-US" sz="3600" dirty="0"/>
              <a:t>Today we will cover two separate topics.</a:t>
            </a:r>
          </a:p>
          <a:p>
            <a:endParaRPr lang="en-US" sz="1200" dirty="0"/>
          </a:p>
          <a:p>
            <a:pPr lvl="1"/>
            <a:r>
              <a:rPr lang="en-US" sz="3600" dirty="0"/>
              <a:t>Systemic/Surgery Sequence  (Frances Ross)</a:t>
            </a:r>
          </a:p>
          <a:p>
            <a:endParaRPr lang="en-US" sz="1200" dirty="0"/>
          </a:p>
          <a:p>
            <a:pPr lvl="1"/>
            <a:r>
              <a:rPr lang="en-US" sz="3600" dirty="0"/>
              <a:t>COVID-19- Abstraction Guidance  (Shelly Gray)</a:t>
            </a:r>
          </a:p>
        </p:txBody>
      </p:sp>
    </p:spTree>
    <p:extLst>
      <p:ext uri="{BB962C8B-B14F-4D97-AF65-F5344CB8AC3E}">
        <p14:creationId xmlns:p14="http://schemas.microsoft.com/office/powerpoint/2010/main" val="38466460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1FA5A9D-0FFF-4A23-A6FA-6E4EB67494FB}"/>
              </a:ext>
            </a:extLst>
          </p:cNvPr>
          <p:cNvSpPr>
            <a:spLocks noGrp="1"/>
          </p:cNvSpPr>
          <p:nvPr>
            <p:ph idx="1"/>
          </p:nvPr>
        </p:nvSpPr>
        <p:spPr>
          <a:xfrm>
            <a:off x="1484310" y="0"/>
            <a:ext cx="10470984" cy="6857999"/>
          </a:xfrm>
        </p:spPr>
        <p:txBody>
          <a:bodyPr>
            <a:normAutofit/>
          </a:bodyPr>
          <a:lstStyle/>
          <a:p>
            <a:r>
              <a:rPr lang="en-US" dirty="0"/>
              <a:t>In addition, record code U07.1 when the code was used for diagnosis within the facility EHR, in the hospital discharge, or as a contributing or underlying cause of death. </a:t>
            </a:r>
          </a:p>
          <a:p>
            <a:pPr marL="0" lvl="0" indent="0">
              <a:buNone/>
            </a:pPr>
            <a:endParaRPr lang="en-US" sz="1000" dirty="0"/>
          </a:p>
          <a:p>
            <a:pPr lvl="0"/>
            <a:r>
              <a:rPr lang="en-US" dirty="0"/>
              <a:t>Record code U07.1 for a lab confirmed viral/antigen test.	</a:t>
            </a:r>
          </a:p>
          <a:p>
            <a:pPr lvl="1"/>
            <a:r>
              <a:rPr lang="en-US" dirty="0"/>
              <a:t>IMPORTANT: Antibody tests are </a:t>
            </a:r>
            <a:r>
              <a:rPr lang="en-US" b="1" i="1" u="sng" dirty="0"/>
              <a:t>not</a:t>
            </a:r>
            <a:r>
              <a:rPr lang="en-US" dirty="0"/>
              <a:t> diagnostic and cannot be used to assign U07.1 in the absence of documentation of COVID-19 in the medical record or death certificate and w/o a positive antigen test. </a:t>
            </a:r>
          </a:p>
          <a:p>
            <a:pPr marL="457200" lvl="1" indent="0">
              <a:buNone/>
            </a:pPr>
            <a:endParaRPr lang="en-US" sz="1000" dirty="0"/>
          </a:p>
          <a:p>
            <a:pPr lvl="0"/>
            <a:r>
              <a:rPr lang="en-US" dirty="0"/>
              <a:t>Registrars are </a:t>
            </a:r>
            <a:r>
              <a:rPr lang="en-US" b="1" dirty="0"/>
              <a:t>not</a:t>
            </a:r>
            <a:r>
              <a:rPr lang="en-US" dirty="0"/>
              <a:t> required to record codes for acute respiratory illness associated with COVID-19 (e.g., pneumonia, DAD, ARDS), exposure to COVID, screening for COVID, signs and symptoms without a definitive diagnosis. </a:t>
            </a:r>
          </a:p>
          <a:p>
            <a:pPr marL="0" lvl="0" indent="0">
              <a:buNone/>
            </a:pPr>
            <a:endParaRPr lang="en-US" sz="1000" dirty="0"/>
          </a:p>
          <a:p>
            <a:r>
              <a:rPr lang="en-US" dirty="0"/>
              <a:t>Leave blank if there is no confirmed diagnosis of COVID-19.</a:t>
            </a:r>
          </a:p>
        </p:txBody>
      </p:sp>
    </p:spTree>
    <p:extLst>
      <p:ext uri="{BB962C8B-B14F-4D97-AF65-F5344CB8AC3E}">
        <p14:creationId xmlns:p14="http://schemas.microsoft.com/office/powerpoint/2010/main" val="1728392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37605-D4A2-4881-8E6A-A24A99CF871E}"/>
              </a:ext>
            </a:extLst>
          </p:cNvPr>
          <p:cNvSpPr>
            <a:spLocks noGrp="1"/>
          </p:cNvSpPr>
          <p:nvPr>
            <p:ph type="title"/>
          </p:nvPr>
        </p:nvSpPr>
        <p:spPr>
          <a:xfrm>
            <a:off x="1484310" y="0"/>
            <a:ext cx="10707689" cy="1752599"/>
          </a:xfrm>
        </p:spPr>
        <p:txBody>
          <a:bodyPr>
            <a:normAutofit/>
          </a:bodyPr>
          <a:lstStyle/>
          <a:p>
            <a:r>
              <a:rPr lang="en-US" sz="6000" b="1" dirty="0"/>
              <a:t>COVID--ICD DIAGNOSIS DATE</a:t>
            </a:r>
            <a:br>
              <a:rPr lang="en-US" dirty="0"/>
            </a:br>
            <a:endParaRPr lang="en-US" dirty="0"/>
          </a:p>
        </p:txBody>
      </p:sp>
      <p:sp>
        <p:nvSpPr>
          <p:cNvPr id="3" name="Content Placeholder 2">
            <a:extLst>
              <a:ext uri="{FF2B5EF4-FFF2-40B4-BE49-F238E27FC236}">
                <a16:creationId xmlns:a16="http://schemas.microsoft.com/office/drawing/2014/main" id="{E648AE8D-2766-411F-A08A-79314344D1EE}"/>
              </a:ext>
            </a:extLst>
          </p:cNvPr>
          <p:cNvSpPr>
            <a:spLocks noGrp="1"/>
          </p:cNvSpPr>
          <p:nvPr>
            <p:ph idx="1"/>
          </p:nvPr>
        </p:nvSpPr>
        <p:spPr>
          <a:xfrm>
            <a:off x="1484310" y="1510747"/>
            <a:ext cx="10707688" cy="5426765"/>
          </a:xfrm>
        </p:spPr>
        <p:txBody>
          <a:bodyPr>
            <a:normAutofit fontScale="62500" lnSpcReduction="20000"/>
          </a:bodyPr>
          <a:lstStyle/>
          <a:p>
            <a:r>
              <a:rPr lang="en-US" sz="3800" dirty="0"/>
              <a:t>Use the </a:t>
            </a:r>
            <a:r>
              <a:rPr lang="en-US" sz="3800" b="1" dirty="0"/>
              <a:t>COVID—ICD DIAGNOSIS Date </a:t>
            </a:r>
            <a:r>
              <a:rPr lang="en-US" sz="3800" dirty="0"/>
              <a:t>field to record the date of a confirmed COVID-19 diagnosis. </a:t>
            </a:r>
          </a:p>
          <a:p>
            <a:r>
              <a:rPr lang="en-US" sz="3800" dirty="0"/>
              <a:t>Record the date of confirmed diagnosis [test date (preferred) or office visit date].</a:t>
            </a:r>
          </a:p>
          <a:p>
            <a:pPr lvl="1"/>
            <a:r>
              <a:rPr lang="en-US" sz="3800" dirty="0"/>
              <a:t> Alternatively, record the hospital admission date, or lastly, the hospital discharge date. </a:t>
            </a:r>
          </a:p>
          <a:p>
            <a:pPr lvl="0"/>
            <a:r>
              <a:rPr lang="en-US" sz="3800" dirty="0"/>
              <a:t>Record a partial date when interpretation is available and date is not fully known (month/year or year). </a:t>
            </a:r>
          </a:p>
          <a:p>
            <a:pPr lvl="1"/>
            <a:r>
              <a:rPr lang="en-US" sz="3800" dirty="0"/>
              <a:t>Do </a:t>
            </a:r>
            <a:r>
              <a:rPr lang="en-US" sz="3800" b="1" dirty="0"/>
              <a:t>not</a:t>
            </a:r>
            <a:r>
              <a:rPr lang="en-US" sz="3800" dirty="0"/>
              <a:t> approximate the date if unknown.</a:t>
            </a:r>
          </a:p>
          <a:p>
            <a:pPr lvl="1"/>
            <a:r>
              <a:rPr lang="en-US" sz="3800" dirty="0"/>
              <a:t>Use 99 for unknow values. </a:t>
            </a:r>
          </a:p>
          <a:p>
            <a:pPr lvl="2"/>
            <a:r>
              <a:rPr lang="en-US" sz="3800" dirty="0"/>
              <a:t>Example: Test conducted May 2020, 05/99/2020</a:t>
            </a:r>
          </a:p>
          <a:p>
            <a:pPr lvl="2"/>
            <a:r>
              <a:rPr lang="en-US" sz="3800" dirty="0"/>
              <a:t>Example: Test conducted in 2020, 99/99/2020</a:t>
            </a:r>
          </a:p>
          <a:p>
            <a:pPr lvl="1"/>
            <a:r>
              <a:rPr lang="en-US" sz="3800" dirty="0"/>
              <a:t>Leave blank if there is no confirmed diagnosis of COVID-19.</a:t>
            </a:r>
          </a:p>
          <a:p>
            <a:pPr marL="0" indent="0">
              <a:buNone/>
            </a:pPr>
            <a:endParaRPr lang="en-US" sz="3400" dirty="0"/>
          </a:p>
          <a:p>
            <a:endParaRPr lang="en-US" dirty="0"/>
          </a:p>
        </p:txBody>
      </p:sp>
    </p:spTree>
    <p:extLst>
      <p:ext uri="{BB962C8B-B14F-4D97-AF65-F5344CB8AC3E}">
        <p14:creationId xmlns:p14="http://schemas.microsoft.com/office/powerpoint/2010/main" val="29993194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6DC3312-3EBD-48AD-89F1-2D454F56C29D}"/>
              </a:ext>
            </a:extLst>
          </p:cNvPr>
          <p:cNvSpPr>
            <a:spLocks noGrp="1"/>
          </p:cNvSpPr>
          <p:nvPr>
            <p:ph type="title"/>
          </p:nvPr>
        </p:nvSpPr>
        <p:spPr>
          <a:xfrm>
            <a:off x="1484309" y="192504"/>
            <a:ext cx="10707691" cy="2141621"/>
          </a:xfrm>
        </p:spPr>
        <p:txBody>
          <a:bodyPr>
            <a:normAutofit fontScale="90000"/>
          </a:bodyPr>
          <a:lstStyle/>
          <a:p>
            <a:r>
              <a:rPr lang="en-US" sz="5400" b="1" dirty="0"/>
              <a:t>COVID--DX PROC--LAB TEST--VIRAL</a:t>
            </a:r>
            <a:br>
              <a:rPr lang="en-US" dirty="0"/>
            </a:br>
            <a:endParaRPr lang="en-US" dirty="0"/>
          </a:p>
        </p:txBody>
      </p:sp>
      <p:sp>
        <p:nvSpPr>
          <p:cNvPr id="6" name="Content Placeholder 5">
            <a:extLst>
              <a:ext uri="{FF2B5EF4-FFF2-40B4-BE49-F238E27FC236}">
                <a16:creationId xmlns:a16="http://schemas.microsoft.com/office/drawing/2014/main" id="{460B56F8-A3E4-4F12-B399-2807EC7D26C5}"/>
              </a:ext>
            </a:extLst>
          </p:cNvPr>
          <p:cNvSpPr>
            <a:spLocks noGrp="1"/>
          </p:cNvSpPr>
          <p:nvPr>
            <p:ph idx="1"/>
          </p:nvPr>
        </p:nvSpPr>
        <p:spPr>
          <a:xfrm>
            <a:off x="1484309" y="1981026"/>
            <a:ext cx="10523207" cy="5582652"/>
          </a:xfrm>
        </p:spPr>
        <p:txBody>
          <a:bodyPr>
            <a:normAutofit/>
          </a:bodyPr>
          <a:lstStyle/>
          <a:p>
            <a:pPr marL="0" indent="0">
              <a:buNone/>
            </a:pPr>
            <a:endParaRPr lang="en-US" dirty="0"/>
          </a:p>
          <a:p>
            <a:endParaRPr lang="en-US" dirty="0"/>
          </a:p>
          <a:p>
            <a:endParaRPr lang="en-US" sz="2800" dirty="0"/>
          </a:p>
          <a:p>
            <a:r>
              <a:rPr lang="en-US" sz="2800" dirty="0"/>
              <a:t>Use the </a:t>
            </a:r>
            <a:r>
              <a:rPr lang="en-US" sz="2800" b="1" dirty="0"/>
              <a:t>COVID--DX PROC--LAB TEST--VIRAL </a:t>
            </a:r>
            <a:r>
              <a:rPr lang="en-US" sz="2800" dirty="0"/>
              <a:t>field to record the interpretation of SARS-CoV-2 viral testing. </a:t>
            </a:r>
          </a:p>
          <a:p>
            <a:endParaRPr lang="en-US" sz="1000" dirty="0"/>
          </a:p>
          <a:p>
            <a:pPr lvl="1"/>
            <a:r>
              <a:rPr lang="en-US" sz="2800" b="1" dirty="0"/>
              <a:t>COVID--DX PROC--LAB TEST--VIRAL: POS</a:t>
            </a:r>
          </a:p>
          <a:p>
            <a:pPr lvl="1"/>
            <a:r>
              <a:rPr lang="en-US" sz="2800" b="1" dirty="0"/>
              <a:t>COVID--DX PROC--LAB TEST--VIRAL: NEG</a:t>
            </a:r>
          </a:p>
          <a:p>
            <a:endParaRPr lang="en-US" sz="1000" dirty="0"/>
          </a:p>
          <a:p>
            <a:r>
              <a:rPr lang="en-US" sz="2800" dirty="0"/>
              <a:t>SARS-CoV-2 viral testing is the gold-standard and is diagnostic. Code U07.1 with a positive/confirmed SARS-CoV-2 viral test.</a:t>
            </a:r>
          </a:p>
          <a:p>
            <a:pPr marL="457200" lvl="1" indent="0">
              <a:buNone/>
            </a:pPr>
            <a:endParaRPr lang="en-US" sz="2800" b="1" dirty="0"/>
          </a:p>
          <a:p>
            <a:pPr marL="457200" lvl="1" indent="0">
              <a:buNone/>
            </a:pPr>
            <a:endParaRPr lang="en-US" sz="1000" dirty="0"/>
          </a:p>
          <a:p>
            <a:pPr marL="0" lvl="0" indent="0">
              <a:buNone/>
            </a:pPr>
            <a:endParaRPr lang="en-US" sz="1100" dirty="0"/>
          </a:p>
          <a:p>
            <a:endParaRPr lang="en-US" dirty="0"/>
          </a:p>
          <a:p>
            <a:endParaRPr lang="en-US" dirty="0"/>
          </a:p>
          <a:p>
            <a:pPr marL="457200" lvl="1" indent="0">
              <a:buNone/>
            </a:pPr>
            <a:endParaRPr lang="en-US" dirty="0"/>
          </a:p>
          <a:p>
            <a:pPr lvl="1"/>
            <a:endParaRPr lang="en-US" dirty="0"/>
          </a:p>
        </p:txBody>
      </p:sp>
    </p:spTree>
    <p:extLst>
      <p:ext uri="{BB962C8B-B14F-4D97-AF65-F5344CB8AC3E}">
        <p14:creationId xmlns:p14="http://schemas.microsoft.com/office/powerpoint/2010/main" val="13843295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FA7AEB47-B522-486A-A142-E76CF84669B5}"/>
              </a:ext>
            </a:extLst>
          </p:cNvPr>
          <p:cNvSpPr>
            <a:spLocks noGrp="1"/>
          </p:cNvSpPr>
          <p:nvPr>
            <p:ph idx="1"/>
          </p:nvPr>
        </p:nvSpPr>
        <p:spPr>
          <a:xfrm>
            <a:off x="1484310" y="806116"/>
            <a:ext cx="10186322" cy="5474368"/>
          </a:xfrm>
        </p:spPr>
        <p:txBody>
          <a:bodyPr>
            <a:normAutofit lnSpcReduction="10000"/>
          </a:bodyPr>
          <a:lstStyle/>
          <a:p>
            <a:pPr marL="457200" lvl="1" indent="0">
              <a:buNone/>
            </a:pPr>
            <a:endParaRPr lang="en-US" sz="1000" dirty="0"/>
          </a:p>
          <a:p>
            <a:r>
              <a:rPr lang="en-US" sz="2800" dirty="0"/>
              <a:t>Record separately viral nucleic acid testing from antibody testing. </a:t>
            </a:r>
          </a:p>
          <a:p>
            <a:pPr marL="0" indent="0">
              <a:buNone/>
            </a:pPr>
            <a:endParaRPr lang="en-US" sz="1000" dirty="0"/>
          </a:p>
          <a:p>
            <a:pPr lvl="0"/>
            <a:r>
              <a:rPr lang="en-US" sz="2800" dirty="0"/>
              <a:t>Do </a:t>
            </a:r>
            <a:r>
              <a:rPr lang="en-US" sz="2800" b="1" dirty="0"/>
              <a:t>not</a:t>
            </a:r>
            <a:r>
              <a:rPr lang="en-US" sz="2800" dirty="0"/>
              <a:t> record tests with unknown type (viral nucleic acid vs. antibody).</a:t>
            </a:r>
          </a:p>
          <a:p>
            <a:pPr marL="0" lvl="0" indent="0">
              <a:buNone/>
            </a:pPr>
            <a:endParaRPr lang="en-US" sz="1000" dirty="0"/>
          </a:p>
          <a:p>
            <a:r>
              <a:rPr lang="en-US" sz="2800" dirty="0"/>
              <a:t>Do </a:t>
            </a:r>
            <a:r>
              <a:rPr lang="en-US" sz="2800" b="1" dirty="0"/>
              <a:t>not</a:t>
            </a:r>
            <a:r>
              <a:rPr lang="en-US" sz="2800" dirty="0"/>
              <a:t> record tests with no interpretation or interpretation unknown.</a:t>
            </a:r>
          </a:p>
          <a:p>
            <a:pPr marL="0" indent="0">
              <a:buNone/>
            </a:pPr>
            <a:endParaRPr lang="en-US" sz="1000" dirty="0"/>
          </a:p>
          <a:p>
            <a:r>
              <a:rPr lang="en-US" sz="2800" dirty="0"/>
              <a:t>Code presumptive positive COVID-19 test results as confirmed. </a:t>
            </a:r>
          </a:p>
          <a:p>
            <a:pPr marL="0" indent="0">
              <a:buNone/>
            </a:pPr>
            <a:endParaRPr lang="en-US" sz="1000" dirty="0"/>
          </a:p>
          <a:p>
            <a:r>
              <a:rPr lang="en-US" sz="2800" dirty="0"/>
              <a:t>Leave blank if no viral nucleic acid test was performed or documented.</a:t>
            </a:r>
          </a:p>
          <a:p>
            <a:pPr marL="0" indent="0">
              <a:buNone/>
            </a:pPr>
            <a:endParaRPr lang="en-US" sz="1000" dirty="0"/>
          </a:p>
          <a:p>
            <a:endParaRPr lang="en-US" dirty="0"/>
          </a:p>
        </p:txBody>
      </p:sp>
    </p:spTree>
    <p:extLst>
      <p:ext uri="{BB962C8B-B14F-4D97-AF65-F5344CB8AC3E}">
        <p14:creationId xmlns:p14="http://schemas.microsoft.com/office/powerpoint/2010/main" val="12905682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5D4A7-3EA1-44BA-A5FF-03606DA74A81}"/>
              </a:ext>
            </a:extLst>
          </p:cNvPr>
          <p:cNvSpPr>
            <a:spLocks noGrp="1"/>
          </p:cNvSpPr>
          <p:nvPr>
            <p:ph type="title"/>
          </p:nvPr>
        </p:nvSpPr>
        <p:spPr>
          <a:xfrm>
            <a:off x="1484311" y="685801"/>
            <a:ext cx="10707689" cy="1094874"/>
          </a:xfrm>
        </p:spPr>
        <p:txBody>
          <a:bodyPr>
            <a:normAutofit fontScale="90000"/>
          </a:bodyPr>
          <a:lstStyle/>
          <a:p>
            <a:r>
              <a:rPr lang="en-US" sz="5400" b="1" dirty="0"/>
              <a:t>COVID--DX PROC--VIRAL TEST DATE</a:t>
            </a:r>
            <a:br>
              <a:rPr lang="en-US" dirty="0"/>
            </a:br>
            <a:endParaRPr lang="en-US" dirty="0"/>
          </a:p>
        </p:txBody>
      </p:sp>
      <p:sp>
        <p:nvSpPr>
          <p:cNvPr id="3" name="Content Placeholder 2">
            <a:extLst>
              <a:ext uri="{FF2B5EF4-FFF2-40B4-BE49-F238E27FC236}">
                <a16:creationId xmlns:a16="http://schemas.microsoft.com/office/drawing/2014/main" id="{CBDC9DF4-C173-48C5-8BE8-ADB68531E00B}"/>
              </a:ext>
            </a:extLst>
          </p:cNvPr>
          <p:cNvSpPr>
            <a:spLocks noGrp="1"/>
          </p:cNvSpPr>
          <p:nvPr>
            <p:ph idx="1"/>
          </p:nvPr>
        </p:nvSpPr>
        <p:spPr>
          <a:xfrm>
            <a:off x="1251700" y="1391478"/>
            <a:ext cx="10707689" cy="5466522"/>
          </a:xfrm>
        </p:spPr>
        <p:txBody>
          <a:bodyPr anchor="t" anchorCtr="0">
            <a:normAutofit fontScale="77500" lnSpcReduction="20000"/>
          </a:bodyPr>
          <a:lstStyle/>
          <a:p>
            <a:pPr marL="0" indent="0">
              <a:buNone/>
            </a:pPr>
            <a:endParaRPr lang="en-US" sz="2800" b="1" dirty="0"/>
          </a:p>
          <a:p>
            <a:r>
              <a:rPr lang="en-US" sz="3800" b="1" dirty="0"/>
              <a:t>COVID--Dx PROC--VIRAL TEST DATE: [MM/DD/YYYY]</a:t>
            </a:r>
          </a:p>
          <a:p>
            <a:pPr marL="0" indent="0">
              <a:buNone/>
            </a:pPr>
            <a:endParaRPr lang="en-US" sz="3800" dirty="0"/>
          </a:p>
          <a:p>
            <a:r>
              <a:rPr lang="en-US" sz="3800" dirty="0"/>
              <a:t>Record a partial date when interpretation is available and date is not fully known (month/year or year).</a:t>
            </a:r>
          </a:p>
          <a:p>
            <a:pPr lvl="1"/>
            <a:r>
              <a:rPr lang="en-US" sz="3800" dirty="0"/>
              <a:t>Do </a:t>
            </a:r>
            <a:r>
              <a:rPr lang="en-US" sz="3800" b="1" dirty="0"/>
              <a:t>not</a:t>
            </a:r>
            <a:r>
              <a:rPr lang="en-US" sz="3800" dirty="0"/>
              <a:t> approximate the date if unknown.</a:t>
            </a:r>
          </a:p>
          <a:p>
            <a:pPr lvl="1"/>
            <a:r>
              <a:rPr lang="en-US" sz="3800" dirty="0"/>
              <a:t>Use 99 for unknow values. </a:t>
            </a:r>
          </a:p>
          <a:p>
            <a:pPr lvl="2"/>
            <a:r>
              <a:rPr lang="en-US" sz="3800" dirty="0"/>
              <a:t>Example: Test conducted May 2020, 05/99/2020</a:t>
            </a:r>
          </a:p>
          <a:p>
            <a:pPr lvl="2"/>
            <a:r>
              <a:rPr lang="en-US" sz="3800" dirty="0"/>
              <a:t>Example: Test conducted in 2020, 99/99/2020</a:t>
            </a:r>
          </a:p>
          <a:p>
            <a:pPr lvl="2"/>
            <a:r>
              <a:rPr lang="en-US" sz="3800" dirty="0"/>
              <a:t>Leave blank if no viral nucleic acid test was performed or documented.</a:t>
            </a:r>
          </a:p>
        </p:txBody>
      </p:sp>
    </p:spTree>
    <p:extLst>
      <p:ext uri="{BB962C8B-B14F-4D97-AF65-F5344CB8AC3E}">
        <p14:creationId xmlns:p14="http://schemas.microsoft.com/office/powerpoint/2010/main" val="39833553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15E4AF-BBC9-404F-8194-F7408F9F96F0}"/>
              </a:ext>
            </a:extLst>
          </p:cNvPr>
          <p:cNvSpPr>
            <a:spLocks noGrp="1"/>
          </p:cNvSpPr>
          <p:nvPr>
            <p:ph idx="1"/>
          </p:nvPr>
        </p:nvSpPr>
        <p:spPr>
          <a:xfrm>
            <a:off x="1464431" y="1355034"/>
            <a:ext cx="10018713" cy="3733801"/>
          </a:xfrm>
        </p:spPr>
        <p:txBody>
          <a:bodyPr>
            <a:normAutofit fontScale="55000" lnSpcReduction="20000"/>
          </a:bodyPr>
          <a:lstStyle/>
          <a:p>
            <a:r>
              <a:rPr lang="en-US" sz="5000" dirty="0"/>
              <a:t>Directions when </a:t>
            </a:r>
            <a:r>
              <a:rPr lang="en-US" sz="5000" b="1" dirty="0"/>
              <a:t>multiple</a:t>
            </a:r>
            <a:r>
              <a:rPr lang="en-US" sz="5000" dirty="0"/>
              <a:t> tests with interpretation are available:</a:t>
            </a:r>
          </a:p>
          <a:p>
            <a:pPr lvl="1"/>
            <a:r>
              <a:rPr lang="en-US" sz="5000" dirty="0"/>
              <a:t>Record the date of the </a:t>
            </a:r>
            <a:r>
              <a:rPr lang="en-US" sz="5000" b="1" dirty="0"/>
              <a:t>first positive</a:t>
            </a:r>
            <a:r>
              <a:rPr lang="en-US" sz="5000" dirty="0"/>
              <a:t> </a:t>
            </a:r>
            <a:r>
              <a:rPr lang="en-US" sz="5400" dirty="0"/>
              <a:t>viral nucleic acid </a:t>
            </a:r>
            <a:r>
              <a:rPr lang="en-US" sz="5000" dirty="0"/>
              <a:t>test when multiple interpretations are available for multiple tests.</a:t>
            </a:r>
          </a:p>
          <a:p>
            <a:pPr lvl="1"/>
            <a:r>
              <a:rPr lang="en-US" sz="5000" dirty="0"/>
              <a:t>Record the interpretation and date of the </a:t>
            </a:r>
            <a:r>
              <a:rPr lang="en-US" sz="5000" b="1" dirty="0"/>
              <a:t>last negative</a:t>
            </a:r>
            <a:r>
              <a:rPr lang="en-US" sz="5400" b="1" dirty="0"/>
              <a:t> </a:t>
            </a:r>
            <a:r>
              <a:rPr lang="en-US" sz="5400" dirty="0"/>
              <a:t>viral nucleic acid</a:t>
            </a:r>
            <a:r>
              <a:rPr lang="en-US" sz="5000" b="1" dirty="0"/>
              <a:t> </a:t>
            </a:r>
            <a:r>
              <a:rPr lang="en-US" sz="5000" dirty="0"/>
              <a:t> test when no positive tests are available, but one or multiple negative SARS-CoV-2 viral nucleic acid are documented.</a:t>
            </a:r>
          </a:p>
          <a:p>
            <a:endParaRPr lang="en-US" dirty="0"/>
          </a:p>
        </p:txBody>
      </p:sp>
    </p:spTree>
    <p:extLst>
      <p:ext uri="{BB962C8B-B14F-4D97-AF65-F5344CB8AC3E}">
        <p14:creationId xmlns:p14="http://schemas.microsoft.com/office/powerpoint/2010/main" val="18213076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2CF6E-4F40-42A2-9493-11705FFDD335}"/>
              </a:ext>
            </a:extLst>
          </p:cNvPr>
          <p:cNvSpPr>
            <a:spLocks noGrp="1"/>
          </p:cNvSpPr>
          <p:nvPr>
            <p:ph type="title"/>
          </p:nvPr>
        </p:nvSpPr>
        <p:spPr>
          <a:xfrm>
            <a:off x="1322962" y="698554"/>
            <a:ext cx="10869038" cy="1022684"/>
          </a:xfrm>
        </p:spPr>
        <p:txBody>
          <a:bodyPr>
            <a:normAutofit fontScale="90000"/>
          </a:bodyPr>
          <a:lstStyle/>
          <a:p>
            <a:r>
              <a:rPr lang="en-US" sz="5100" b="1" dirty="0"/>
              <a:t>COVID--DX PROC--LAB TEST--ANTIBODY</a:t>
            </a:r>
            <a:br>
              <a:rPr lang="en-US" dirty="0"/>
            </a:br>
            <a:endParaRPr lang="en-US" dirty="0"/>
          </a:p>
        </p:txBody>
      </p:sp>
      <p:sp>
        <p:nvSpPr>
          <p:cNvPr id="3" name="Content Placeholder 2">
            <a:extLst>
              <a:ext uri="{FF2B5EF4-FFF2-40B4-BE49-F238E27FC236}">
                <a16:creationId xmlns:a16="http://schemas.microsoft.com/office/drawing/2014/main" id="{2013BA8C-4C6A-403F-B42F-192395618CE8}"/>
              </a:ext>
            </a:extLst>
          </p:cNvPr>
          <p:cNvSpPr>
            <a:spLocks noGrp="1"/>
          </p:cNvSpPr>
          <p:nvPr>
            <p:ph idx="1"/>
          </p:nvPr>
        </p:nvSpPr>
        <p:spPr>
          <a:xfrm>
            <a:off x="1525957" y="2281814"/>
            <a:ext cx="10463048" cy="4576185"/>
          </a:xfrm>
        </p:spPr>
        <p:txBody>
          <a:bodyPr>
            <a:normAutofit lnSpcReduction="10000"/>
          </a:bodyPr>
          <a:lstStyle/>
          <a:p>
            <a:r>
              <a:rPr lang="en-US" sz="2800" dirty="0"/>
              <a:t>Use the </a:t>
            </a:r>
            <a:r>
              <a:rPr lang="en-US" sz="2800" b="1" dirty="0"/>
              <a:t>COVID--DX PROC--LAB TEST--ANTIBODY </a:t>
            </a:r>
            <a:r>
              <a:rPr lang="en-US" sz="2800" dirty="0"/>
              <a:t>field to record the interpretation of SARS-CoV-2 antibody testing. </a:t>
            </a:r>
          </a:p>
          <a:p>
            <a:endParaRPr lang="en-US" sz="1100" dirty="0"/>
          </a:p>
          <a:p>
            <a:pPr lvl="1"/>
            <a:r>
              <a:rPr lang="en-US" sz="2800" b="1" dirty="0"/>
              <a:t>COVID--DX PROC--LAB TEST--ANTIBODY: POS</a:t>
            </a:r>
          </a:p>
          <a:p>
            <a:pPr lvl="1"/>
            <a:r>
              <a:rPr lang="en-US" sz="2800" b="1" dirty="0"/>
              <a:t>COVID--DX PROC--LAB TEST--ANTIBODY: NEG</a:t>
            </a:r>
          </a:p>
          <a:p>
            <a:endParaRPr lang="en-US" sz="1100" dirty="0"/>
          </a:p>
          <a:p>
            <a:r>
              <a:rPr lang="en-US" sz="2800" dirty="0"/>
              <a:t>SARS-CoV-2 antibody testing is not diagnostic. Do not code U07.1 with a positive/confirmed SARS-CoV-2 antibody test in the absence of documentation of COVID-19 in the medical record or death certificate and w/o a positive antigen test.</a:t>
            </a:r>
          </a:p>
          <a:p>
            <a:endParaRPr lang="en-US" sz="2800" dirty="0"/>
          </a:p>
          <a:p>
            <a:pPr marL="457200" lvl="1" indent="0">
              <a:buNone/>
            </a:pPr>
            <a:endParaRPr lang="en-US" sz="2800" b="1" dirty="0"/>
          </a:p>
        </p:txBody>
      </p:sp>
    </p:spTree>
    <p:extLst>
      <p:ext uri="{BB962C8B-B14F-4D97-AF65-F5344CB8AC3E}">
        <p14:creationId xmlns:p14="http://schemas.microsoft.com/office/powerpoint/2010/main" val="3935725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C87620-5D0B-48A6-BEC7-E82B55678913}"/>
              </a:ext>
            </a:extLst>
          </p:cNvPr>
          <p:cNvSpPr>
            <a:spLocks noGrp="1"/>
          </p:cNvSpPr>
          <p:nvPr>
            <p:ph idx="1"/>
          </p:nvPr>
        </p:nvSpPr>
        <p:spPr>
          <a:xfrm>
            <a:off x="1484310" y="424069"/>
            <a:ext cx="10707690" cy="6009862"/>
          </a:xfrm>
        </p:spPr>
        <p:txBody>
          <a:bodyPr>
            <a:normAutofit/>
          </a:bodyPr>
          <a:lstStyle/>
          <a:p>
            <a:r>
              <a:rPr lang="en-US" dirty="0"/>
              <a:t>Record separately viral nucleic acid testing from antibody testing. </a:t>
            </a:r>
          </a:p>
          <a:p>
            <a:endParaRPr lang="en-US" sz="1000" dirty="0"/>
          </a:p>
          <a:p>
            <a:r>
              <a:rPr lang="en-US" dirty="0"/>
              <a:t>Always record the interpretation and date of the latest (most recent) positive antibody testing.</a:t>
            </a:r>
          </a:p>
          <a:p>
            <a:pPr marL="0" indent="0">
              <a:buNone/>
            </a:pPr>
            <a:endParaRPr lang="en-US" sz="1000" dirty="0"/>
          </a:p>
          <a:p>
            <a:pPr lvl="0"/>
            <a:r>
              <a:rPr lang="en-US" dirty="0"/>
              <a:t>Do </a:t>
            </a:r>
            <a:r>
              <a:rPr lang="en-US" b="1" dirty="0"/>
              <a:t>not</a:t>
            </a:r>
            <a:r>
              <a:rPr lang="en-US" dirty="0"/>
              <a:t> record tests with unknown type (viral nucleic acid vs. antibody).</a:t>
            </a:r>
          </a:p>
          <a:p>
            <a:pPr marL="0" lvl="0" indent="0">
              <a:buNone/>
            </a:pPr>
            <a:endParaRPr lang="en-US" sz="1000" dirty="0"/>
          </a:p>
          <a:p>
            <a:r>
              <a:rPr lang="en-US" dirty="0"/>
              <a:t>Do </a:t>
            </a:r>
            <a:r>
              <a:rPr lang="en-US" b="1" dirty="0"/>
              <a:t>not</a:t>
            </a:r>
            <a:r>
              <a:rPr lang="en-US" dirty="0"/>
              <a:t> record tests with no interpretation or interpretation unknown.</a:t>
            </a:r>
          </a:p>
          <a:p>
            <a:pPr marL="0" indent="0">
              <a:buNone/>
            </a:pPr>
            <a:endParaRPr lang="en-US" sz="1000" dirty="0"/>
          </a:p>
          <a:p>
            <a:r>
              <a:rPr lang="en-US" dirty="0"/>
              <a:t>Code presumptive positive COVID-19 test results as confirmed. </a:t>
            </a:r>
          </a:p>
          <a:p>
            <a:pPr marL="0" indent="0">
              <a:buNone/>
            </a:pPr>
            <a:endParaRPr lang="en-US" sz="1000" dirty="0"/>
          </a:p>
          <a:p>
            <a:r>
              <a:rPr lang="en-US" dirty="0"/>
              <a:t>Leave blank if no antibody test was performed or documented.</a:t>
            </a:r>
          </a:p>
        </p:txBody>
      </p:sp>
    </p:spTree>
    <p:extLst>
      <p:ext uri="{BB962C8B-B14F-4D97-AF65-F5344CB8AC3E}">
        <p14:creationId xmlns:p14="http://schemas.microsoft.com/office/powerpoint/2010/main" val="20151103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3F81E-4A9F-46E1-B95A-7B75153478E5}"/>
              </a:ext>
            </a:extLst>
          </p:cNvPr>
          <p:cNvSpPr>
            <a:spLocks noGrp="1"/>
          </p:cNvSpPr>
          <p:nvPr>
            <p:ph type="title"/>
          </p:nvPr>
        </p:nvSpPr>
        <p:spPr>
          <a:xfrm>
            <a:off x="1449523" y="602481"/>
            <a:ext cx="10707690" cy="1143000"/>
          </a:xfrm>
        </p:spPr>
        <p:txBody>
          <a:bodyPr>
            <a:normAutofit fontScale="90000"/>
          </a:bodyPr>
          <a:lstStyle/>
          <a:p>
            <a:r>
              <a:rPr lang="en-US" sz="4800" b="1" dirty="0"/>
              <a:t>COVID--DX PROC--ANTIBODY TEST DATE</a:t>
            </a:r>
            <a:br>
              <a:rPr lang="en-US" dirty="0"/>
            </a:br>
            <a:endParaRPr lang="en-US" dirty="0"/>
          </a:p>
        </p:txBody>
      </p:sp>
      <p:sp>
        <p:nvSpPr>
          <p:cNvPr id="3" name="Content Placeholder 2">
            <a:extLst>
              <a:ext uri="{FF2B5EF4-FFF2-40B4-BE49-F238E27FC236}">
                <a16:creationId xmlns:a16="http://schemas.microsoft.com/office/drawing/2014/main" id="{20C1D16A-72B5-4969-8FAB-06C514B4EC20}"/>
              </a:ext>
            </a:extLst>
          </p:cNvPr>
          <p:cNvSpPr>
            <a:spLocks noGrp="1"/>
          </p:cNvSpPr>
          <p:nvPr>
            <p:ph idx="1"/>
          </p:nvPr>
        </p:nvSpPr>
        <p:spPr>
          <a:xfrm>
            <a:off x="1379949" y="1550503"/>
            <a:ext cx="10777264" cy="5406888"/>
          </a:xfrm>
        </p:spPr>
        <p:txBody>
          <a:bodyPr>
            <a:normAutofit fontScale="92500" lnSpcReduction="20000"/>
          </a:bodyPr>
          <a:lstStyle/>
          <a:p>
            <a:pPr marL="0" indent="0">
              <a:buNone/>
            </a:pPr>
            <a:endParaRPr lang="en-US" b="1" dirty="0"/>
          </a:p>
          <a:p>
            <a:r>
              <a:rPr lang="en-US" sz="2600" b="1" dirty="0"/>
              <a:t>COVID--Dx PROC--ANTIBODY TEST DATE: [MM/DD/YYYY]</a:t>
            </a:r>
          </a:p>
          <a:p>
            <a:pPr marL="0" indent="0">
              <a:buNone/>
            </a:pPr>
            <a:endParaRPr lang="en-US" sz="1300" b="1" dirty="0"/>
          </a:p>
          <a:p>
            <a:r>
              <a:rPr lang="en-US" sz="2600" dirty="0"/>
              <a:t>Always record the interpretation and date of the latest (most recent) positive antibody testing.</a:t>
            </a:r>
            <a:endParaRPr lang="en-US" sz="2600" b="1" dirty="0"/>
          </a:p>
          <a:p>
            <a:pPr marL="0" indent="0">
              <a:buNone/>
            </a:pPr>
            <a:endParaRPr lang="en-US" sz="1200" dirty="0"/>
          </a:p>
          <a:p>
            <a:r>
              <a:rPr lang="en-US" sz="2600" dirty="0"/>
              <a:t>Record a partial date when interpretation is available and date is not fully known (month/year or year).</a:t>
            </a:r>
          </a:p>
          <a:p>
            <a:pPr lvl="1"/>
            <a:r>
              <a:rPr lang="en-US" sz="2600" dirty="0"/>
              <a:t>Do </a:t>
            </a:r>
            <a:r>
              <a:rPr lang="en-US" sz="2600" b="1" i="1" u="sng" dirty="0"/>
              <a:t>not</a:t>
            </a:r>
            <a:r>
              <a:rPr lang="en-US" sz="2600" dirty="0"/>
              <a:t> approximate the date if unknown.</a:t>
            </a:r>
          </a:p>
          <a:p>
            <a:pPr lvl="1"/>
            <a:r>
              <a:rPr lang="en-US" sz="2600" dirty="0"/>
              <a:t>Use 99 for unknow values. </a:t>
            </a:r>
          </a:p>
          <a:p>
            <a:pPr lvl="2"/>
            <a:r>
              <a:rPr lang="en-US" sz="2600" dirty="0"/>
              <a:t>Example: Test conducted May 2020, 05/99/2020</a:t>
            </a:r>
          </a:p>
          <a:p>
            <a:pPr lvl="2"/>
            <a:r>
              <a:rPr lang="en-US" sz="2600" dirty="0"/>
              <a:t>Example: Test conducted in 2020, 99/99/2020</a:t>
            </a:r>
          </a:p>
          <a:p>
            <a:pPr lvl="2"/>
            <a:r>
              <a:rPr lang="en-US" sz="2600" dirty="0"/>
              <a:t>Leave blank if no antibody test was performed or documented.</a:t>
            </a:r>
            <a:endParaRPr lang="en-US" sz="2400" dirty="0"/>
          </a:p>
          <a:p>
            <a:pPr marL="457200" lvl="1" indent="0" algn="r">
              <a:buNone/>
            </a:pPr>
            <a:endParaRPr lang="en-US" sz="2400" dirty="0"/>
          </a:p>
          <a:p>
            <a:pPr marL="0" indent="0">
              <a:buNone/>
            </a:pPr>
            <a:endParaRPr lang="en-US" dirty="0"/>
          </a:p>
        </p:txBody>
      </p:sp>
    </p:spTree>
    <p:extLst>
      <p:ext uri="{BB962C8B-B14F-4D97-AF65-F5344CB8AC3E}">
        <p14:creationId xmlns:p14="http://schemas.microsoft.com/office/powerpoint/2010/main" val="30779987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CD2D3-F110-44FF-9111-2C5FC7BFB64D}"/>
              </a:ext>
            </a:extLst>
          </p:cNvPr>
          <p:cNvSpPr>
            <a:spLocks noGrp="1"/>
          </p:cNvSpPr>
          <p:nvPr>
            <p:ph type="title"/>
          </p:nvPr>
        </p:nvSpPr>
        <p:spPr>
          <a:xfrm>
            <a:off x="1484310" y="248478"/>
            <a:ext cx="10512219" cy="1752599"/>
          </a:xfrm>
        </p:spPr>
        <p:txBody>
          <a:bodyPr>
            <a:normAutofit fontScale="90000"/>
          </a:bodyPr>
          <a:lstStyle/>
          <a:p>
            <a:r>
              <a:rPr lang="en-US" b="1" dirty="0"/>
              <a:t>DX, STAGING or TX DELAYED D/T COVID-19 (Z75.3)</a:t>
            </a:r>
            <a:br>
              <a:rPr lang="en-US" dirty="0"/>
            </a:br>
            <a:endParaRPr lang="en-US" dirty="0"/>
          </a:p>
        </p:txBody>
      </p:sp>
      <p:sp>
        <p:nvSpPr>
          <p:cNvPr id="3" name="Content Placeholder 2">
            <a:extLst>
              <a:ext uri="{FF2B5EF4-FFF2-40B4-BE49-F238E27FC236}">
                <a16:creationId xmlns:a16="http://schemas.microsoft.com/office/drawing/2014/main" id="{5B2F2847-183F-4F41-8F1B-31C70115BCC9}"/>
              </a:ext>
            </a:extLst>
          </p:cNvPr>
          <p:cNvSpPr>
            <a:spLocks noGrp="1"/>
          </p:cNvSpPr>
          <p:nvPr>
            <p:ph idx="1"/>
          </p:nvPr>
        </p:nvSpPr>
        <p:spPr>
          <a:xfrm>
            <a:off x="1484310" y="1530626"/>
            <a:ext cx="10383012" cy="5158409"/>
          </a:xfrm>
        </p:spPr>
        <p:txBody>
          <a:bodyPr>
            <a:normAutofit/>
          </a:bodyPr>
          <a:lstStyle/>
          <a:p>
            <a:r>
              <a:rPr lang="en-US" sz="2200" dirty="0"/>
              <a:t>ICD-10:  </a:t>
            </a:r>
            <a:r>
              <a:rPr lang="en-US" sz="2200" i="1" dirty="0"/>
              <a:t>Z75</a:t>
            </a:r>
            <a:r>
              <a:rPr lang="en-US" sz="2200" dirty="0"/>
              <a:t>.</a:t>
            </a:r>
            <a:r>
              <a:rPr lang="en-US" sz="2200" i="1" dirty="0"/>
              <a:t>3</a:t>
            </a:r>
            <a:r>
              <a:rPr lang="en-US" sz="2200" dirty="0"/>
              <a:t> Unavailability and inaccessibility of health-care facilities</a:t>
            </a:r>
          </a:p>
          <a:p>
            <a:pPr marL="0" indent="0">
              <a:buNone/>
            </a:pPr>
            <a:endParaRPr lang="en-US" sz="1000" dirty="0"/>
          </a:p>
          <a:p>
            <a:r>
              <a:rPr lang="en-US" sz="2200" dirty="0"/>
              <a:t>Use the </a:t>
            </a:r>
            <a:r>
              <a:rPr lang="en-US" sz="2200" b="1" dirty="0"/>
              <a:t>DX, STAGING or TX DELAYED D/T COVID-19 (Z75.3) </a:t>
            </a:r>
            <a:r>
              <a:rPr lang="en-US" sz="2200" dirty="0"/>
              <a:t>field when diagnosis, staging, treatment (any modality), or other cancer management events have been delayed because of limited access to facilities or postponement of non-essential procedures due to COVID-19, abstract the date of decision to postpone and the Z75.3 code</a:t>
            </a:r>
          </a:p>
          <a:p>
            <a:pPr marL="0" indent="0">
              <a:buNone/>
            </a:pPr>
            <a:endParaRPr lang="en-US" sz="1000" dirty="0"/>
          </a:p>
          <a:p>
            <a:r>
              <a:rPr lang="en-US" sz="2200" dirty="0"/>
              <a:t>Record the following information for all cancer patients (when applicable) regardless of whether or not they have a COVID-19 diagnosis or test.</a:t>
            </a:r>
          </a:p>
          <a:p>
            <a:pPr marL="0" indent="0">
              <a:buNone/>
            </a:pPr>
            <a:endParaRPr lang="en-US" sz="1000" dirty="0"/>
          </a:p>
          <a:p>
            <a:r>
              <a:rPr lang="en-US" sz="2200" dirty="0"/>
              <a:t>No recording is necessary when the first course of treatment was not delayed, rescheduled or otherwise modified because of the COVID pandemic.</a:t>
            </a:r>
          </a:p>
          <a:p>
            <a:endParaRPr lang="en-US" dirty="0"/>
          </a:p>
        </p:txBody>
      </p:sp>
    </p:spTree>
    <p:extLst>
      <p:ext uri="{BB962C8B-B14F-4D97-AF65-F5344CB8AC3E}">
        <p14:creationId xmlns:p14="http://schemas.microsoft.com/office/powerpoint/2010/main" val="2017346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E5A92FE9-DB05-4D0D-AF5A-BE8664B9FF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3" name="Group 22">
            <a:extLst>
              <a:ext uri="{FF2B5EF4-FFF2-40B4-BE49-F238E27FC236}">
                <a16:creationId xmlns:a16="http://schemas.microsoft.com/office/drawing/2014/main" id="{53D9B26A-5143-49A7-BA98-D871D5BD719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526211" y="1"/>
            <a:ext cx="5014912" cy="6857999"/>
            <a:chOff x="2928938" y="-4763"/>
            <a:chExt cx="5014912" cy="6862763"/>
          </a:xfrm>
        </p:grpSpPr>
        <p:sp>
          <p:nvSpPr>
            <p:cNvPr id="24" name="Freeform 6">
              <a:extLst>
                <a:ext uri="{FF2B5EF4-FFF2-40B4-BE49-F238E27FC236}">
                  <a16:creationId xmlns:a16="http://schemas.microsoft.com/office/drawing/2014/main" id="{68B85E55-A2A1-4682-B891-F201358A92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5" name="Freeform 7">
              <a:extLst>
                <a:ext uri="{FF2B5EF4-FFF2-40B4-BE49-F238E27FC236}">
                  <a16:creationId xmlns:a16="http://schemas.microsoft.com/office/drawing/2014/main" id="{45EF6EDB-9B5D-49E9-96FA-1AE08BF95E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rgbClr val="595959"/>
            </a:solidFill>
            <a:ln>
              <a:noFill/>
            </a:ln>
          </p:spPr>
        </p:sp>
        <p:sp>
          <p:nvSpPr>
            <p:cNvPr id="26" name="Freeform 12">
              <a:extLst>
                <a:ext uri="{FF2B5EF4-FFF2-40B4-BE49-F238E27FC236}">
                  <a16:creationId xmlns:a16="http://schemas.microsoft.com/office/drawing/2014/main" id="{38338226-D6E2-4EEE-B271-DB4BD096DB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rgbClr val="262626"/>
            </a:solidFill>
            <a:ln>
              <a:noFill/>
            </a:ln>
          </p:spPr>
        </p:sp>
        <p:sp>
          <p:nvSpPr>
            <p:cNvPr id="27" name="Freeform 13">
              <a:extLst>
                <a:ext uri="{FF2B5EF4-FFF2-40B4-BE49-F238E27FC236}">
                  <a16:creationId xmlns:a16="http://schemas.microsoft.com/office/drawing/2014/main" id="{4878FB48-17B3-4A11-8025-DE0945CD4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8" name="Freeform 14">
              <a:extLst>
                <a:ext uri="{FF2B5EF4-FFF2-40B4-BE49-F238E27FC236}">
                  <a16:creationId xmlns:a16="http://schemas.microsoft.com/office/drawing/2014/main" id="{4150A21C-DD6D-4D3C-9E95-7A3CA263BE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9" name="Freeform 15">
              <a:extLst>
                <a:ext uri="{FF2B5EF4-FFF2-40B4-BE49-F238E27FC236}">
                  <a16:creationId xmlns:a16="http://schemas.microsoft.com/office/drawing/2014/main" id="{7505BF04-104D-4180-A284-42FCD6B04D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rgbClr val="404040"/>
            </a:solidFill>
            <a:ln>
              <a:noFill/>
            </a:ln>
          </p:spPr>
        </p:sp>
      </p:grpSp>
      <p:sp>
        <p:nvSpPr>
          <p:cNvPr id="2" name="Title 1">
            <a:extLst>
              <a:ext uri="{FF2B5EF4-FFF2-40B4-BE49-F238E27FC236}">
                <a16:creationId xmlns:a16="http://schemas.microsoft.com/office/drawing/2014/main" id="{652CD06E-EB43-4697-A9C1-290232C3BAD6}"/>
              </a:ext>
            </a:extLst>
          </p:cNvPr>
          <p:cNvSpPr>
            <a:spLocks noGrp="1"/>
          </p:cNvSpPr>
          <p:nvPr>
            <p:ph type="ctrTitle"/>
          </p:nvPr>
        </p:nvSpPr>
        <p:spPr>
          <a:xfrm>
            <a:off x="226871" y="2375183"/>
            <a:ext cx="8174971" cy="3285866"/>
          </a:xfrm>
        </p:spPr>
        <p:txBody>
          <a:bodyPr>
            <a:normAutofit/>
          </a:bodyPr>
          <a:lstStyle/>
          <a:p>
            <a:pPr algn="ctr"/>
            <a:r>
              <a:rPr lang="en-US" sz="6200" dirty="0"/>
              <a:t>Coronavirus-Disease 19</a:t>
            </a:r>
            <a:br>
              <a:rPr lang="en-US" sz="6200" dirty="0"/>
            </a:br>
            <a:r>
              <a:rPr lang="en-US" sz="6200" dirty="0"/>
              <a:t>(COVID-19) Abstraction Guidance</a:t>
            </a:r>
          </a:p>
        </p:txBody>
      </p:sp>
      <p:sp>
        <p:nvSpPr>
          <p:cNvPr id="3" name="TextBox 2">
            <a:extLst>
              <a:ext uri="{FF2B5EF4-FFF2-40B4-BE49-F238E27FC236}">
                <a16:creationId xmlns:a16="http://schemas.microsoft.com/office/drawing/2014/main" id="{EAC5AC2C-C87C-4BDD-AD33-479D28DA5318}"/>
              </a:ext>
            </a:extLst>
          </p:cNvPr>
          <p:cNvSpPr txBox="1"/>
          <p:nvPr/>
        </p:nvSpPr>
        <p:spPr>
          <a:xfrm>
            <a:off x="2316920" y="467149"/>
            <a:ext cx="8706678" cy="923330"/>
          </a:xfrm>
          <a:prstGeom prst="rect">
            <a:avLst/>
          </a:prstGeom>
          <a:noFill/>
        </p:spPr>
        <p:txBody>
          <a:bodyPr wrap="square" rtlCol="0">
            <a:spAutoFit/>
          </a:bodyPr>
          <a:lstStyle/>
          <a:p>
            <a:r>
              <a:rPr lang="en-US" sz="5400" b="1" dirty="0"/>
              <a:t>Kentucky Cancer Registry</a:t>
            </a:r>
          </a:p>
        </p:txBody>
      </p:sp>
      <p:pic>
        <p:nvPicPr>
          <p:cNvPr id="6" name="Picture 5" descr="A close up of a logo&#10;&#10;Description automatically generated">
            <a:extLst>
              <a:ext uri="{FF2B5EF4-FFF2-40B4-BE49-F238E27FC236}">
                <a16:creationId xmlns:a16="http://schemas.microsoft.com/office/drawing/2014/main" id="{CAA1EBA9-EEAF-4C12-973E-7CAA98FFBB2A}"/>
              </a:ext>
            </a:extLst>
          </p:cNvPr>
          <p:cNvPicPr>
            <a:picLocks noChangeAspect="1"/>
          </p:cNvPicPr>
          <p:nvPr/>
        </p:nvPicPr>
        <p:blipFill>
          <a:blip r:embed="rId2"/>
          <a:stretch>
            <a:fillRect/>
          </a:stretch>
        </p:blipFill>
        <p:spPr>
          <a:xfrm>
            <a:off x="226871" y="178143"/>
            <a:ext cx="1905000" cy="1905000"/>
          </a:xfrm>
          <a:prstGeom prst="rect">
            <a:avLst/>
          </a:prstGeom>
        </p:spPr>
      </p:pic>
    </p:spTree>
    <p:extLst>
      <p:ext uri="{BB962C8B-B14F-4D97-AF65-F5344CB8AC3E}">
        <p14:creationId xmlns:p14="http://schemas.microsoft.com/office/powerpoint/2010/main" val="3884466951"/>
      </p:ext>
    </p:extLst>
  </p:cSld>
  <p:clrMapOvr>
    <a:overrideClrMapping bg1="dk1" tx1="lt1" bg2="dk2" tx2="lt2" accent1="accent1" accent2="accent2" accent3="accent3" accent4="accent4" accent5="accent5" accent6="accent6" hlink="hlink" folHlink="folHlink"/>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2B85B-8CF3-4B99-8DBB-8C53C980CC4D}"/>
              </a:ext>
            </a:extLst>
          </p:cNvPr>
          <p:cNvSpPr>
            <a:spLocks noGrp="1"/>
          </p:cNvSpPr>
          <p:nvPr>
            <p:ph type="title"/>
          </p:nvPr>
        </p:nvSpPr>
        <p:spPr>
          <a:xfrm>
            <a:off x="1411356" y="178904"/>
            <a:ext cx="10780644" cy="1752599"/>
          </a:xfrm>
        </p:spPr>
        <p:txBody>
          <a:bodyPr>
            <a:normAutofit fontScale="90000"/>
          </a:bodyPr>
          <a:lstStyle/>
          <a:p>
            <a:r>
              <a:rPr lang="en-US" sz="3600" b="1" dirty="0"/>
              <a:t>DX, STAGING or TX DELAYED D/T COVID-19 (Z75.3) DATE</a:t>
            </a:r>
            <a:br>
              <a:rPr lang="en-US" dirty="0"/>
            </a:br>
            <a:endParaRPr lang="en-US" dirty="0"/>
          </a:p>
        </p:txBody>
      </p:sp>
      <p:sp>
        <p:nvSpPr>
          <p:cNvPr id="3" name="Content Placeholder 2">
            <a:extLst>
              <a:ext uri="{FF2B5EF4-FFF2-40B4-BE49-F238E27FC236}">
                <a16:creationId xmlns:a16="http://schemas.microsoft.com/office/drawing/2014/main" id="{B940FD16-2822-4678-ADEC-38AC597C3505}"/>
              </a:ext>
            </a:extLst>
          </p:cNvPr>
          <p:cNvSpPr>
            <a:spLocks noGrp="1"/>
          </p:cNvSpPr>
          <p:nvPr>
            <p:ph idx="1"/>
          </p:nvPr>
        </p:nvSpPr>
        <p:spPr>
          <a:xfrm>
            <a:off x="1484310" y="2146852"/>
            <a:ext cx="10492342" cy="4532244"/>
          </a:xfrm>
        </p:spPr>
        <p:txBody>
          <a:bodyPr>
            <a:normAutofit lnSpcReduction="10000"/>
          </a:bodyPr>
          <a:lstStyle/>
          <a:p>
            <a:r>
              <a:rPr lang="en-US" b="1" dirty="0"/>
              <a:t>DX, STAGING or TX DELAYED D/T COVID-19 (Z75.3) DATE : [MM/DD/YYYY]</a:t>
            </a:r>
          </a:p>
          <a:p>
            <a:r>
              <a:rPr lang="en-US" dirty="0"/>
              <a:t>Abstract the date of decision to postpone.</a:t>
            </a:r>
          </a:p>
          <a:p>
            <a:r>
              <a:rPr lang="en-US" dirty="0"/>
              <a:t>Record a partial date when interpretation is available and date is not fully known (month/year or year).</a:t>
            </a:r>
          </a:p>
          <a:p>
            <a:pPr lvl="1"/>
            <a:r>
              <a:rPr lang="en-US" sz="2400" dirty="0"/>
              <a:t>Do </a:t>
            </a:r>
            <a:r>
              <a:rPr lang="en-US" sz="2400" b="1" dirty="0"/>
              <a:t>not</a:t>
            </a:r>
            <a:r>
              <a:rPr lang="en-US" sz="2400" dirty="0"/>
              <a:t> approximate the date if unknown.</a:t>
            </a:r>
          </a:p>
          <a:p>
            <a:pPr lvl="1"/>
            <a:r>
              <a:rPr lang="en-US" sz="2400" dirty="0"/>
              <a:t>Use 99 for unknow values. </a:t>
            </a:r>
          </a:p>
          <a:p>
            <a:pPr lvl="2"/>
            <a:r>
              <a:rPr lang="en-US" sz="2400" dirty="0"/>
              <a:t>Example: Test conducted May 2020, 05/99/2020</a:t>
            </a:r>
          </a:p>
          <a:p>
            <a:pPr lvl="2"/>
            <a:r>
              <a:rPr lang="en-US" sz="2400" dirty="0"/>
              <a:t>Example: Test conducted in 2020, 99/99/2020</a:t>
            </a:r>
          </a:p>
          <a:p>
            <a:pPr lvl="2"/>
            <a:r>
              <a:rPr lang="en-US" sz="2400" dirty="0"/>
              <a:t>Leave blank when the first course of treatment was not delayed, rescheduled or otherwise modified because of the COVID pandemic.</a:t>
            </a:r>
          </a:p>
          <a:p>
            <a:pPr marL="914400" lvl="2" indent="0">
              <a:buNone/>
            </a:pPr>
            <a:endParaRPr lang="en-US" sz="2400" dirty="0"/>
          </a:p>
          <a:p>
            <a:endParaRPr lang="en-US" dirty="0"/>
          </a:p>
        </p:txBody>
      </p:sp>
    </p:spTree>
    <p:extLst>
      <p:ext uri="{BB962C8B-B14F-4D97-AF65-F5344CB8AC3E}">
        <p14:creationId xmlns:p14="http://schemas.microsoft.com/office/powerpoint/2010/main" val="21973839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71A5B-9AEE-4E28-B7CE-4C7676EBD2CE}"/>
              </a:ext>
            </a:extLst>
          </p:cNvPr>
          <p:cNvSpPr>
            <a:spLocks noGrp="1"/>
          </p:cNvSpPr>
          <p:nvPr>
            <p:ph type="title"/>
          </p:nvPr>
        </p:nvSpPr>
        <p:spPr/>
        <p:txBody>
          <a:bodyPr/>
          <a:lstStyle/>
          <a:p>
            <a:r>
              <a:rPr lang="en-US" sz="5400" b="1" dirty="0"/>
              <a:t>FCOT CHG D/T COVID-19--NOS</a:t>
            </a:r>
            <a:br>
              <a:rPr lang="en-US" dirty="0"/>
            </a:br>
            <a:endParaRPr lang="en-US" dirty="0"/>
          </a:p>
        </p:txBody>
      </p:sp>
      <p:sp>
        <p:nvSpPr>
          <p:cNvPr id="3" name="Content Placeholder 2">
            <a:extLst>
              <a:ext uri="{FF2B5EF4-FFF2-40B4-BE49-F238E27FC236}">
                <a16:creationId xmlns:a16="http://schemas.microsoft.com/office/drawing/2014/main" id="{9199F1C4-4FD8-406B-B6CE-81599E4CD900}"/>
              </a:ext>
            </a:extLst>
          </p:cNvPr>
          <p:cNvSpPr>
            <a:spLocks noGrp="1"/>
          </p:cNvSpPr>
          <p:nvPr>
            <p:ph idx="1"/>
          </p:nvPr>
        </p:nvSpPr>
        <p:spPr>
          <a:xfrm>
            <a:off x="1484310" y="2027583"/>
            <a:ext cx="10018713" cy="4611756"/>
          </a:xfrm>
        </p:spPr>
        <p:txBody>
          <a:bodyPr/>
          <a:lstStyle/>
          <a:p>
            <a:r>
              <a:rPr lang="en-US" dirty="0"/>
              <a:t>Use the </a:t>
            </a:r>
            <a:r>
              <a:rPr lang="en-US" b="1" dirty="0"/>
              <a:t>DX, STAGING or TX DELAYED D/T COVID-19—NOS </a:t>
            </a:r>
            <a:r>
              <a:rPr lang="en-US" dirty="0"/>
              <a:t>field, when first course of treatment was modified because of COVID-19 and no other specific details are provided in the medical record.</a:t>
            </a:r>
          </a:p>
          <a:p>
            <a:r>
              <a:rPr lang="en-US" dirty="0"/>
              <a:t>Record the following information for all cancer patients (when applicable) regardless of whether or not they have a COVID-19 diagnosis or test.</a:t>
            </a:r>
          </a:p>
          <a:p>
            <a:r>
              <a:rPr lang="en-US" dirty="0"/>
              <a:t>No recording is necessary when the first course of treatment was not delayed, rescheduled or otherwise modified because of the COVID pandemic.</a:t>
            </a:r>
          </a:p>
          <a:p>
            <a:endParaRPr lang="en-US" dirty="0"/>
          </a:p>
        </p:txBody>
      </p:sp>
    </p:spTree>
    <p:extLst>
      <p:ext uri="{BB962C8B-B14F-4D97-AF65-F5344CB8AC3E}">
        <p14:creationId xmlns:p14="http://schemas.microsoft.com/office/powerpoint/2010/main" val="31170066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82A56-C4FC-4A18-BE24-7F3B63B44250}"/>
              </a:ext>
            </a:extLst>
          </p:cNvPr>
          <p:cNvSpPr>
            <a:spLocks noGrp="1"/>
          </p:cNvSpPr>
          <p:nvPr>
            <p:ph type="title"/>
          </p:nvPr>
        </p:nvSpPr>
        <p:spPr/>
        <p:txBody>
          <a:bodyPr/>
          <a:lstStyle/>
          <a:p>
            <a:r>
              <a:rPr lang="en-US" b="1" dirty="0"/>
              <a:t>DX, STAGING or TX DELAYED D/T COVID-19 (Z75.3) and NOS</a:t>
            </a:r>
            <a:endParaRPr lang="en-US" dirty="0"/>
          </a:p>
        </p:txBody>
      </p:sp>
      <p:sp>
        <p:nvSpPr>
          <p:cNvPr id="3" name="Content Placeholder 2">
            <a:extLst>
              <a:ext uri="{FF2B5EF4-FFF2-40B4-BE49-F238E27FC236}">
                <a16:creationId xmlns:a16="http://schemas.microsoft.com/office/drawing/2014/main" id="{AED6CF92-BFBA-4D2F-871F-E5AB649173A4}"/>
              </a:ext>
            </a:extLst>
          </p:cNvPr>
          <p:cNvSpPr>
            <a:spLocks noGrp="1"/>
          </p:cNvSpPr>
          <p:nvPr>
            <p:ph idx="1"/>
          </p:nvPr>
        </p:nvSpPr>
        <p:spPr/>
        <p:txBody>
          <a:bodyPr/>
          <a:lstStyle/>
          <a:p>
            <a:r>
              <a:rPr lang="en-US" dirty="0"/>
              <a:t>The abstracter can use both FCOT and Z75.3 at the same time. This combo is required when multiple steps of cancer management (diagnosis, staging, treatment modalities) were affected by unavailability or inaccessibility of oncology care.</a:t>
            </a:r>
          </a:p>
          <a:p>
            <a:pPr lvl="1"/>
            <a:r>
              <a:rPr lang="en-US" sz="2400" dirty="0"/>
              <a:t>Example: Doctors note states: on 3/17/2020 met with patient, due to COVID-19, facility A is not accepting patients.  Treatment will be delayed and will be started at Facility B. </a:t>
            </a:r>
          </a:p>
          <a:p>
            <a:pPr marL="0" indent="0">
              <a:buNone/>
            </a:pPr>
            <a:endParaRPr lang="en-US" dirty="0"/>
          </a:p>
        </p:txBody>
      </p:sp>
    </p:spTree>
    <p:extLst>
      <p:ext uri="{BB962C8B-B14F-4D97-AF65-F5344CB8AC3E}">
        <p14:creationId xmlns:p14="http://schemas.microsoft.com/office/powerpoint/2010/main" val="36596408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28963-F8EF-4B17-8C38-B76949BD0500}"/>
              </a:ext>
            </a:extLst>
          </p:cNvPr>
          <p:cNvSpPr>
            <a:spLocks noGrp="1"/>
          </p:cNvSpPr>
          <p:nvPr>
            <p:ph type="title"/>
          </p:nvPr>
        </p:nvSpPr>
        <p:spPr>
          <a:xfrm>
            <a:off x="1504189" y="119269"/>
            <a:ext cx="10018713" cy="1752599"/>
          </a:xfrm>
        </p:spPr>
        <p:txBody>
          <a:bodyPr>
            <a:normAutofit/>
          </a:bodyPr>
          <a:lstStyle/>
          <a:p>
            <a:r>
              <a:rPr lang="en-US" sz="6000" b="1" dirty="0"/>
              <a:t>Treatment Modifications</a:t>
            </a:r>
          </a:p>
        </p:txBody>
      </p:sp>
      <p:sp>
        <p:nvSpPr>
          <p:cNvPr id="3" name="Content Placeholder 2">
            <a:extLst>
              <a:ext uri="{FF2B5EF4-FFF2-40B4-BE49-F238E27FC236}">
                <a16:creationId xmlns:a16="http://schemas.microsoft.com/office/drawing/2014/main" id="{9187158C-1B9C-4B29-BB6A-60119B2CF52A}"/>
              </a:ext>
            </a:extLst>
          </p:cNvPr>
          <p:cNvSpPr>
            <a:spLocks noGrp="1"/>
          </p:cNvSpPr>
          <p:nvPr>
            <p:ph idx="1"/>
          </p:nvPr>
        </p:nvSpPr>
        <p:spPr>
          <a:xfrm>
            <a:off x="1182757" y="1679714"/>
            <a:ext cx="10833651" cy="4880112"/>
          </a:xfrm>
        </p:spPr>
        <p:txBody>
          <a:bodyPr>
            <a:normAutofit/>
          </a:bodyPr>
          <a:lstStyle/>
          <a:p>
            <a:pPr lvl="0"/>
            <a:r>
              <a:rPr lang="en-US" b="1" dirty="0"/>
              <a:t>DC D/T COVID-19  (Discontinued)</a:t>
            </a:r>
            <a:endParaRPr lang="en-US" dirty="0"/>
          </a:p>
          <a:p>
            <a:pPr lvl="0"/>
            <a:r>
              <a:rPr lang="en-US" b="1" dirty="0"/>
              <a:t>CHG D/T COVID-19  (Changed)</a:t>
            </a:r>
            <a:endParaRPr lang="en-US" dirty="0"/>
          </a:p>
          <a:p>
            <a:pPr lvl="0"/>
            <a:r>
              <a:rPr lang="en-US" b="1" dirty="0"/>
              <a:t>DELAYED D/T COVID-19  (Delayed)</a:t>
            </a:r>
            <a:endParaRPr lang="en-US" dirty="0"/>
          </a:p>
          <a:p>
            <a:pPr lvl="0"/>
            <a:r>
              <a:rPr lang="en-US" b="1" dirty="0"/>
              <a:t>DELAYED D/T COVID-19 &amp; GIVEN AS SUB TX AFTER PROG (Delayed &amp; given after progression)</a:t>
            </a:r>
            <a:endParaRPr lang="en-US" dirty="0"/>
          </a:p>
          <a:p>
            <a:r>
              <a:rPr lang="en-US" dirty="0"/>
              <a:t>Record the following information for all cancer patients (when applicable) regardless of whether or not they have a COVID-19 diagnosis or test.</a:t>
            </a:r>
          </a:p>
          <a:p>
            <a:r>
              <a:rPr lang="en-US" dirty="0"/>
              <a:t>No recording is necessary when the first course of treatment was not delayed, rescheduled or otherwise modified because of the COVID pandemic.</a:t>
            </a:r>
          </a:p>
          <a:p>
            <a:endParaRPr lang="en-US" dirty="0"/>
          </a:p>
        </p:txBody>
      </p:sp>
    </p:spTree>
    <p:extLst>
      <p:ext uri="{BB962C8B-B14F-4D97-AF65-F5344CB8AC3E}">
        <p14:creationId xmlns:p14="http://schemas.microsoft.com/office/powerpoint/2010/main" val="39726686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20A50-B8A7-4406-93A7-3EB10A27BACB}"/>
              </a:ext>
            </a:extLst>
          </p:cNvPr>
          <p:cNvSpPr>
            <a:spLocks noGrp="1"/>
          </p:cNvSpPr>
          <p:nvPr>
            <p:ph type="title"/>
          </p:nvPr>
        </p:nvSpPr>
        <p:spPr>
          <a:xfrm>
            <a:off x="1484311" y="390938"/>
            <a:ext cx="10018713" cy="1272209"/>
          </a:xfrm>
        </p:spPr>
        <p:txBody>
          <a:bodyPr>
            <a:normAutofit fontScale="90000"/>
          </a:bodyPr>
          <a:lstStyle/>
          <a:p>
            <a:r>
              <a:rPr lang="en-US" sz="5400" b="1" dirty="0"/>
              <a:t>COVID RX--SURGERY</a:t>
            </a:r>
            <a:br>
              <a:rPr lang="en-US" dirty="0"/>
            </a:br>
            <a:endParaRPr lang="en-US" dirty="0"/>
          </a:p>
        </p:txBody>
      </p:sp>
      <p:sp>
        <p:nvSpPr>
          <p:cNvPr id="3" name="Content Placeholder 2">
            <a:extLst>
              <a:ext uri="{FF2B5EF4-FFF2-40B4-BE49-F238E27FC236}">
                <a16:creationId xmlns:a16="http://schemas.microsoft.com/office/drawing/2014/main" id="{E196DD8F-2069-4F80-85C2-9E2C6AA0C81A}"/>
              </a:ext>
            </a:extLst>
          </p:cNvPr>
          <p:cNvSpPr>
            <a:spLocks noGrp="1"/>
          </p:cNvSpPr>
          <p:nvPr>
            <p:ph idx="1"/>
          </p:nvPr>
        </p:nvSpPr>
        <p:spPr>
          <a:xfrm>
            <a:off x="1484311" y="1454425"/>
            <a:ext cx="10018713" cy="5006010"/>
          </a:xfrm>
        </p:spPr>
        <p:txBody>
          <a:bodyPr>
            <a:normAutofit fontScale="92500"/>
          </a:bodyPr>
          <a:lstStyle/>
          <a:p>
            <a:r>
              <a:rPr lang="en-US" dirty="0"/>
              <a:t>Use the </a:t>
            </a:r>
            <a:r>
              <a:rPr lang="en-US" b="1" dirty="0"/>
              <a:t>COVID RX--SURGERY </a:t>
            </a:r>
            <a:r>
              <a:rPr lang="en-US" dirty="0"/>
              <a:t>field to record information about surgery delays or modifications due to COVID-19.</a:t>
            </a:r>
          </a:p>
          <a:p>
            <a:pPr marL="0" indent="0">
              <a:buNone/>
            </a:pPr>
            <a:endParaRPr lang="en-US" sz="1000" dirty="0"/>
          </a:p>
          <a:p>
            <a:r>
              <a:rPr lang="en-US" b="1" dirty="0"/>
              <a:t>Rationale:</a:t>
            </a:r>
          </a:p>
          <a:p>
            <a:pPr lvl="1"/>
            <a:r>
              <a:rPr lang="en-US" sz="2400" dirty="0"/>
              <a:t>This data item is intended to identify whether the timing and type of surgical treatment offered to the patient given the site/histology/stage of disease present at diagnosis was impacted because of the COVID-19 pandemic.</a:t>
            </a:r>
          </a:p>
          <a:p>
            <a:pPr marL="457200" lvl="1" indent="0">
              <a:buNone/>
            </a:pPr>
            <a:endParaRPr lang="en-US" sz="1000" dirty="0"/>
          </a:p>
          <a:p>
            <a:r>
              <a:rPr lang="en-US" dirty="0"/>
              <a:t>Record the following information for all cancer patients (when applicable) regardless of whether or not they have a COVID-19 diagnosis or test.</a:t>
            </a:r>
          </a:p>
          <a:p>
            <a:pPr marL="0" indent="0">
              <a:buNone/>
            </a:pPr>
            <a:endParaRPr lang="en-US" sz="1100" dirty="0"/>
          </a:p>
          <a:p>
            <a:r>
              <a:rPr lang="en-US" dirty="0"/>
              <a:t>No recording is required if the first course of treatment was not delayed, rescheduled or otherwise modified.</a:t>
            </a:r>
          </a:p>
          <a:p>
            <a:endParaRPr lang="en-US" dirty="0"/>
          </a:p>
        </p:txBody>
      </p:sp>
    </p:spTree>
    <p:extLst>
      <p:ext uri="{BB962C8B-B14F-4D97-AF65-F5344CB8AC3E}">
        <p14:creationId xmlns:p14="http://schemas.microsoft.com/office/powerpoint/2010/main" val="16437165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C68EC3-6C70-4114-992A-7B6EDF18EBE1}"/>
              </a:ext>
            </a:extLst>
          </p:cNvPr>
          <p:cNvSpPr>
            <a:spLocks noGrp="1"/>
          </p:cNvSpPr>
          <p:nvPr>
            <p:ph idx="1"/>
          </p:nvPr>
        </p:nvSpPr>
        <p:spPr>
          <a:xfrm>
            <a:off x="1524066" y="526774"/>
            <a:ext cx="10482403" cy="6331226"/>
          </a:xfrm>
        </p:spPr>
        <p:txBody>
          <a:bodyPr>
            <a:normAutofit/>
          </a:bodyPr>
          <a:lstStyle/>
          <a:p>
            <a:r>
              <a:rPr lang="en-US" dirty="0"/>
              <a:t>If COVID-19 impacted the timing or surgical options offered, one of five following situations is to be captured in this field.</a:t>
            </a:r>
          </a:p>
          <a:p>
            <a:pPr marL="0" indent="0">
              <a:buNone/>
            </a:pPr>
            <a:endParaRPr lang="en-US" sz="1000" dirty="0"/>
          </a:p>
          <a:p>
            <a:pPr lvl="1"/>
            <a:r>
              <a:rPr lang="en-US" sz="2400" b="1" dirty="0"/>
              <a:t>SURG DC D/T COVID-19</a:t>
            </a:r>
          </a:p>
          <a:p>
            <a:pPr lvl="2"/>
            <a:r>
              <a:rPr lang="en-US" sz="2400" dirty="0"/>
              <a:t>Surgery was </a:t>
            </a:r>
            <a:r>
              <a:rPr lang="en-US" sz="2400" b="1" dirty="0"/>
              <a:t>not performed</a:t>
            </a:r>
            <a:r>
              <a:rPr lang="en-US" sz="2400" dirty="0"/>
              <a:t> due to COVID-19.</a:t>
            </a:r>
          </a:p>
          <a:p>
            <a:pPr marL="914400" lvl="2" indent="0">
              <a:buNone/>
            </a:pPr>
            <a:endParaRPr lang="en-US" sz="1000" dirty="0"/>
          </a:p>
          <a:p>
            <a:pPr lvl="1"/>
            <a:r>
              <a:rPr lang="en-US" sz="2400" b="1" dirty="0"/>
              <a:t>SURG CHG D/T COVID-19</a:t>
            </a:r>
          </a:p>
          <a:p>
            <a:pPr lvl="2"/>
            <a:r>
              <a:rPr lang="en-US" sz="2400" dirty="0"/>
              <a:t>Type of surgery offered and performed was </a:t>
            </a:r>
            <a:r>
              <a:rPr lang="en-US" sz="2400" b="1" dirty="0"/>
              <a:t>changed/modified</a:t>
            </a:r>
            <a:r>
              <a:rPr lang="en-US" sz="2400" dirty="0"/>
              <a:t> from what is typically recommended due to COVID-19.</a:t>
            </a:r>
          </a:p>
          <a:p>
            <a:pPr marL="914400" lvl="2" indent="0">
              <a:buNone/>
            </a:pPr>
            <a:endParaRPr lang="en-US" sz="1000" dirty="0"/>
          </a:p>
          <a:p>
            <a:pPr lvl="1"/>
            <a:r>
              <a:rPr lang="en-US" sz="2400" b="1" dirty="0"/>
              <a:t>SURG DELAYED D/T COVID-19</a:t>
            </a:r>
          </a:p>
          <a:p>
            <a:pPr lvl="2"/>
            <a:r>
              <a:rPr lang="en-US" sz="2400" dirty="0"/>
              <a:t>Typical surgery recommended was performed but it was </a:t>
            </a:r>
            <a:r>
              <a:rPr lang="en-US" sz="2400" b="1" dirty="0"/>
              <a:t>delayed</a:t>
            </a:r>
            <a:r>
              <a:rPr lang="en-US" sz="2400" dirty="0"/>
              <a:t> due to COVID-19.</a:t>
            </a:r>
          </a:p>
          <a:p>
            <a:pPr marL="0" indent="0">
              <a:buNone/>
            </a:pPr>
            <a:endParaRPr lang="en-US" dirty="0"/>
          </a:p>
        </p:txBody>
      </p:sp>
    </p:spTree>
    <p:extLst>
      <p:ext uri="{BB962C8B-B14F-4D97-AF65-F5344CB8AC3E}">
        <p14:creationId xmlns:p14="http://schemas.microsoft.com/office/powerpoint/2010/main" val="10007065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BA7BAD-D80B-478D-AE4D-1AEF6519CD36}"/>
              </a:ext>
            </a:extLst>
          </p:cNvPr>
          <p:cNvSpPr>
            <a:spLocks noGrp="1"/>
          </p:cNvSpPr>
          <p:nvPr>
            <p:ph idx="1"/>
          </p:nvPr>
        </p:nvSpPr>
        <p:spPr>
          <a:xfrm>
            <a:off x="1484310" y="824948"/>
            <a:ext cx="10018713" cy="5486399"/>
          </a:xfrm>
        </p:spPr>
        <p:txBody>
          <a:bodyPr/>
          <a:lstStyle/>
          <a:p>
            <a:pPr lvl="1"/>
            <a:r>
              <a:rPr lang="en-US" sz="2400" b="1" dirty="0"/>
              <a:t>SURG DELAYED &amp; CHG D/T COVID-19</a:t>
            </a:r>
          </a:p>
          <a:p>
            <a:pPr lvl="2"/>
            <a:r>
              <a:rPr lang="en-US" sz="2400" dirty="0"/>
              <a:t>Type of surgery offered and performed was </a:t>
            </a:r>
            <a:r>
              <a:rPr lang="en-US" sz="2400" b="1" dirty="0"/>
              <a:t>changed/modified</a:t>
            </a:r>
            <a:r>
              <a:rPr lang="en-US" sz="2400" dirty="0"/>
              <a:t> from what is typically recommended due to COVID-19 </a:t>
            </a:r>
            <a:r>
              <a:rPr lang="en-US" sz="2400" b="1" dirty="0"/>
              <a:t>and it was delayed.</a:t>
            </a:r>
            <a:endParaRPr lang="en-US" sz="2400" dirty="0"/>
          </a:p>
          <a:p>
            <a:pPr marL="914400" lvl="2" indent="0">
              <a:buNone/>
            </a:pPr>
            <a:endParaRPr lang="en-US" sz="1000" dirty="0"/>
          </a:p>
          <a:p>
            <a:pPr lvl="1"/>
            <a:r>
              <a:rPr lang="en-US" sz="2400" b="1" dirty="0"/>
              <a:t>SURG DELAYED D/T COVID-19 &amp; GIVEN AS SUB TX AFTER PROG</a:t>
            </a:r>
          </a:p>
          <a:p>
            <a:pPr lvl="2"/>
            <a:r>
              <a:rPr lang="en-US" sz="2400" dirty="0"/>
              <a:t>Surgical treatment was recommended before but administered </a:t>
            </a:r>
            <a:r>
              <a:rPr lang="en-US" sz="2400" b="1" dirty="0"/>
              <a:t>after disease progression.</a:t>
            </a:r>
          </a:p>
          <a:p>
            <a:pPr lvl="2"/>
            <a:r>
              <a:rPr lang="en-US" sz="2400" dirty="0"/>
              <a:t>Delayed treatment </a:t>
            </a:r>
            <a:r>
              <a:rPr lang="en-US" sz="2400" b="1" i="1" u="sng" dirty="0"/>
              <a:t>MAY</a:t>
            </a:r>
            <a:r>
              <a:rPr lang="en-US" sz="2400" dirty="0"/>
              <a:t> be collected as subsequent therapy but is not required.</a:t>
            </a:r>
          </a:p>
          <a:p>
            <a:pPr marL="0" indent="0">
              <a:buNone/>
            </a:pPr>
            <a:endParaRPr lang="en-US" dirty="0"/>
          </a:p>
        </p:txBody>
      </p:sp>
    </p:spTree>
    <p:extLst>
      <p:ext uri="{BB962C8B-B14F-4D97-AF65-F5344CB8AC3E}">
        <p14:creationId xmlns:p14="http://schemas.microsoft.com/office/powerpoint/2010/main" val="196340770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F1253-06CA-4780-AB9B-3AC60E0E82B2}"/>
              </a:ext>
            </a:extLst>
          </p:cNvPr>
          <p:cNvSpPr>
            <a:spLocks noGrp="1"/>
          </p:cNvSpPr>
          <p:nvPr>
            <p:ph type="title"/>
          </p:nvPr>
        </p:nvSpPr>
        <p:spPr>
          <a:xfrm>
            <a:off x="1504189" y="198783"/>
            <a:ext cx="10018713" cy="1752599"/>
          </a:xfrm>
        </p:spPr>
        <p:txBody>
          <a:bodyPr/>
          <a:lstStyle/>
          <a:p>
            <a:r>
              <a:rPr lang="en-US" sz="5400" b="1" dirty="0"/>
              <a:t>COVID RX—RADIATION (BEAM)</a:t>
            </a:r>
            <a:br>
              <a:rPr lang="en-US" dirty="0"/>
            </a:br>
            <a:endParaRPr lang="en-US" dirty="0"/>
          </a:p>
        </p:txBody>
      </p:sp>
      <p:sp>
        <p:nvSpPr>
          <p:cNvPr id="3" name="Content Placeholder 2">
            <a:extLst>
              <a:ext uri="{FF2B5EF4-FFF2-40B4-BE49-F238E27FC236}">
                <a16:creationId xmlns:a16="http://schemas.microsoft.com/office/drawing/2014/main" id="{4853E4B3-86E4-4C03-A344-A412462ECB9D}"/>
              </a:ext>
            </a:extLst>
          </p:cNvPr>
          <p:cNvSpPr>
            <a:spLocks noGrp="1"/>
          </p:cNvSpPr>
          <p:nvPr>
            <p:ph idx="1"/>
          </p:nvPr>
        </p:nvSpPr>
        <p:spPr>
          <a:xfrm>
            <a:off x="1447867" y="1081707"/>
            <a:ext cx="10551977" cy="5199823"/>
          </a:xfrm>
        </p:spPr>
        <p:txBody>
          <a:bodyPr>
            <a:normAutofit fontScale="92500" lnSpcReduction="20000"/>
          </a:bodyPr>
          <a:lstStyle/>
          <a:p>
            <a:pPr marL="0" indent="0">
              <a:buNone/>
            </a:pPr>
            <a:endParaRPr lang="en-US" dirty="0"/>
          </a:p>
          <a:p>
            <a:r>
              <a:rPr lang="en-US" sz="2600" dirty="0"/>
              <a:t>Use the </a:t>
            </a:r>
            <a:r>
              <a:rPr lang="en-US" sz="2600" b="1" dirty="0"/>
              <a:t>COVID RX-RADIATION (BEAM) </a:t>
            </a:r>
            <a:r>
              <a:rPr lang="en-US" sz="2600" dirty="0"/>
              <a:t>field to record information about beam radiation delays, discontinuation, or modifications due to COVID-19.</a:t>
            </a:r>
          </a:p>
          <a:p>
            <a:pPr marL="0" indent="0">
              <a:buNone/>
            </a:pPr>
            <a:endParaRPr lang="en-US" sz="1200" dirty="0"/>
          </a:p>
          <a:p>
            <a:r>
              <a:rPr lang="en-US" sz="2600" b="1" dirty="0"/>
              <a:t>Rationale:</a:t>
            </a:r>
          </a:p>
          <a:p>
            <a:pPr lvl="1"/>
            <a:r>
              <a:rPr lang="en-US" sz="2600" dirty="0"/>
              <a:t>This data item is intended to identify whether the timing and type of beam radiation treatment offered to the patient given the site/histology/stage of disease present at diagnosis was impacted because of the COVID-19 pandemic.</a:t>
            </a:r>
          </a:p>
          <a:p>
            <a:pPr marL="457200" lvl="1" indent="0">
              <a:buNone/>
            </a:pPr>
            <a:endParaRPr lang="en-US" sz="1200" dirty="0"/>
          </a:p>
          <a:p>
            <a:r>
              <a:rPr lang="en-US" sz="2600" dirty="0"/>
              <a:t>Record the following information for all cancer patients (when applicable) regardless of whether or not they have a COVID-19 diagnosis or test.</a:t>
            </a:r>
          </a:p>
          <a:p>
            <a:pPr marL="0" indent="0">
              <a:buNone/>
            </a:pPr>
            <a:endParaRPr lang="en-US" sz="1100" dirty="0"/>
          </a:p>
          <a:p>
            <a:r>
              <a:rPr lang="en-US" sz="2600" dirty="0"/>
              <a:t>No recording is required if the first course of treatment was not delayed, rescheduled or otherwise modified.</a:t>
            </a:r>
          </a:p>
        </p:txBody>
      </p:sp>
    </p:spTree>
    <p:extLst>
      <p:ext uri="{BB962C8B-B14F-4D97-AF65-F5344CB8AC3E}">
        <p14:creationId xmlns:p14="http://schemas.microsoft.com/office/powerpoint/2010/main" val="27890277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DFC5141-FC95-492F-AEBA-46E0F4D5C634}"/>
              </a:ext>
            </a:extLst>
          </p:cNvPr>
          <p:cNvSpPr>
            <a:spLocks noGrp="1"/>
          </p:cNvSpPr>
          <p:nvPr>
            <p:ph idx="1"/>
          </p:nvPr>
        </p:nvSpPr>
        <p:spPr>
          <a:xfrm>
            <a:off x="1484310" y="400877"/>
            <a:ext cx="10018713" cy="6198706"/>
          </a:xfrm>
        </p:spPr>
        <p:txBody>
          <a:bodyPr>
            <a:normAutofit/>
          </a:bodyPr>
          <a:lstStyle/>
          <a:p>
            <a:r>
              <a:rPr lang="en-US" dirty="0"/>
              <a:t>If COVID-19 impacted the timing of beam radiation treatment options offered, one of four following situations is to be captured in this field.</a:t>
            </a:r>
          </a:p>
          <a:p>
            <a:pPr marL="0" indent="0">
              <a:buNone/>
            </a:pPr>
            <a:endParaRPr lang="en-US" sz="1000" dirty="0"/>
          </a:p>
          <a:p>
            <a:pPr lvl="1"/>
            <a:r>
              <a:rPr lang="en-US" sz="2400" b="1" dirty="0"/>
              <a:t>XRT DC D/T COVID-19</a:t>
            </a:r>
          </a:p>
          <a:p>
            <a:pPr lvl="2"/>
            <a:r>
              <a:rPr lang="en-US" sz="2400" dirty="0"/>
              <a:t>When medical documentation is available to indicate that beam radiation was </a:t>
            </a:r>
            <a:r>
              <a:rPr lang="en-US" sz="2400" b="1" dirty="0"/>
              <a:t>discontinued</a:t>
            </a:r>
            <a:r>
              <a:rPr lang="en-US" sz="2400" dirty="0"/>
              <a:t> because of COVID-19 pandemic.</a:t>
            </a:r>
          </a:p>
          <a:p>
            <a:pPr marL="914400" lvl="2" indent="0">
              <a:buNone/>
            </a:pPr>
            <a:endParaRPr lang="en-US" sz="1000" dirty="0"/>
          </a:p>
          <a:p>
            <a:pPr lvl="1"/>
            <a:r>
              <a:rPr lang="en-US" sz="2400" b="1" dirty="0"/>
              <a:t>XRT CHG D/T COVID-19</a:t>
            </a:r>
          </a:p>
          <a:p>
            <a:pPr lvl="2"/>
            <a:r>
              <a:rPr lang="en-US" sz="2400" dirty="0"/>
              <a:t>When medical documentation is available to indicate that beam radiation was </a:t>
            </a:r>
            <a:r>
              <a:rPr lang="en-US" sz="2400" b="1" dirty="0"/>
              <a:t>changed</a:t>
            </a:r>
            <a:r>
              <a:rPr lang="en-US" sz="2400" dirty="0"/>
              <a:t> because of COVID-19 pandemic.</a:t>
            </a:r>
          </a:p>
        </p:txBody>
      </p:sp>
    </p:spTree>
    <p:extLst>
      <p:ext uri="{BB962C8B-B14F-4D97-AF65-F5344CB8AC3E}">
        <p14:creationId xmlns:p14="http://schemas.microsoft.com/office/powerpoint/2010/main" val="30828632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DB8D28-EE7B-4630-9751-B2B841E1C2B4}"/>
              </a:ext>
            </a:extLst>
          </p:cNvPr>
          <p:cNvSpPr>
            <a:spLocks noGrp="1"/>
          </p:cNvSpPr>
          <p:nvPr>
            <p:ph idx="1"/>
          </p:nvPr>
        </p:nvSpPr>
        <p:spPr>
          <a:xfrm>
            <a:off x="1504189" y="728869"/>
            <a:ext cx="10018713" cy="5761383"/>
          </a:xfrm>
        </p:spPr>
        <p:txBody>
          <a:bodyPr>
            <a:normAutofit/>
          </a:bodyPr>
          <a:lstStyle/>
          <a:p>
            <a:pPr lvl="1"/>
            <a:r>
              <a:rPr lang="en-US" sz="2400" b="1" dirty="0"/>
              <a:t>XRT DELAYED D/T COVID-19</a:t>
            </a:r>
          </a:p>
          <a:p>
            <a:pPr lvl="2"/>
            <a:r>
              <a:rPr lang="en-US" sz="2400" dirty="0"/>
              <a:t>When medical documentation is available to indicate that initiation of beam radiation planning or administration was</a:t>
            </a:r>
            <a:r>
              <a:rPr lang="en-US" sz="2400" b="1" dirty="0"/>
              <a:t> delayed</a:t>
            </a:r>
            <a:r>
              <a:rPr lang="en-US" sz="2400" dirty="0"/>
              <a:t> because of COVID-19 pandemic.</a:t>
            </a:r>
          </a:p>
          <a:p>
            <a:pPr marL="914400" lvl="2" indent="0">
              <a:buNone/>
            </a:pPr>
            <a:endParaRPr lang="en-US" sz="1000" dirty="0"/>
          </a:p>
          <a:p>
            <a:pPr lvl="1"/>
            <a:r>
              <a:rPr lang="en-US" sz="2400" b="1" dirty="0"/>
              <a:t>XRT DELAYED D/T COVID-19 &amp; GIVEN AS SUB TX AFTER PROG</a:t>
            </a:r>
          </a:p>
          <a:p>
            <a:pPr lvl="2"/>
            <a:r>
              <a:rPr lang="en-US" sz="2400" dirty="0"/>
              <a:t>When radiation (beam) was recommended before but administered </a:t>
            </a:r>
            <a:r>
              <a:rPr lang="en-US" sz="2400" b="1" dirty="0"/>
              <a:t>after disease progression.</a:t>
            </a:r>
          </a:p>
          <a:p>
            <a:pPr lvl="2"/>
            <a:r>
              <a:rPr lang="en-US" sz="2400" dirty="0"/>
              <a:t>Delayed treatment </a:t>
            </a:r>
            <a:r>
              <a:rPr lang="en-US" sz="2400" b="1" i="1" u="sng" dirty="0"/>
              <a:t>MAY</a:t>
            </a:r>
            <a:r>
              <a:rPr lang="en-US" sz="2400" dirty="0"/>
              <a:t> be collected as subsequent therapy but is not required</a:t>
            </a:r>
            <a:r>
              <a:rPr lang="en-US" sz="2400" b="1" dirty="0"/>
              <a:t>.</a:t>
            </a:r>
            <a:endParaRPr lang="en-US" sz="2400" dirty="0"/>
          </a:p>
        </p:txBody>
      </p:sp>
    </p:spTree>
    <p:extLst>
      <p:ext uri="{BB962C8B-B14F-4D97-AF65-F5344CB8AC3E}">
        <p14:creationId xmlns:p14="http://schemas.microsoft.com/office/powerpoint/2010/main" val="393708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9CAC3B1-4879-424D-8F15-2062771961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3" name="Group 22">
            <a:extLst>
              <a:ext uri="{FF2B5EF4-FFF2-40B4-BE49-F238E27FC236}">
                <a16:creationId xmlns:a16="http://schemas.microsoft.com/office/drawing/2014/main" id="{4B8492CB-DFBA-4A82-9778-F21493DA36C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526211" y="0"/>
            <a:ext cx="5014912" cy="6862763"/>
            <a:chOff x="2928938" y="-4763"/>
            <a:chExt cx="5014912" cy="6862763"/>
          </a:xfrm>
        </p:grpSpPr>
        <p:sp>
          <p:nvSpPr>
            <p:cNvPr id="24" name="Freeform 6">
              <a:extLst>
                <a:ext uri="{FF2B5EF4-FFF2-40B4-BE49-F238E27FC236}">
                  <a16:creationId xmlns:a16="http://schemas.microsoft.com/office/drawing/2014/main" id="{E34CC1C8-EBDD-4AEA-83E6-B27575B62E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5" name="Freeform 7">
              <a:extLst>
                <a:ext uri="{FF2B5EF4-FFF2-40B4-BE49-F238E27FC236}">
                  <a16:creationId xmlns:a16="http://schemas.microsoft.com/office/drawing/2014/main" id="{D6B38644-B85D-4211-9526-5B4C2A662B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rgbClr val="595959"/>
            </a:solidFill>
            <a:ln>
              <a:noFill/>
            </a:ln>
          </p:spPr>
        </p:sp>
        <p:sp>
          <p:nvSpPr>
            <p:cNvPr id="26" name="Freeform 12">
              <a:extLst>
                <a:ext uri="{FF2B5EF4-FFF2-40B4-BE49-F238E27FC236}">
                  <a16:creationId xmlns:a16="http://schemas.microsoft.com/office/drawing/2014/main" id="{8A8B2820-6B8F-4C19-BFC5-D28EE44E54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rgbClr val="262626"/>
            </a:solidFill>
            <a:ln>
              <a:noFill/>
            </a:ln>
          </p:spPr>
        </p:sp>
        <p:sp>
          <p:nvSpPr>
            <p:cNvPr id="27" name="Freeform 13">
              <a:extLst>
                <a:ext uri="{FF2B5EF4-FFF2-40B4-BE49-F238E27FC236}">
                  <a16:creationId xmlns:a16="http://schemas.microsoft.com/office/drawing/2014/main" id="{773528ED-4D37-4A77-A8CA-86B6221C5E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8" name="Freeform 14">
              <a:extLst>
                <a:ext uri="{FF2B5EF4-FFF2-40B4-BE49-F238E27FC236}">
                  <a16:creationId xmlns:a16="http://schemas.microsoft.com/office/drawing/2014/main" id="{8A58A902-E944-4399-9A93-A91A6A82B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9" name="Freeform 15">
              <a:extLst>
                <a:ext uri="{FF2B5EF4-FFF2-40B4-BE49-F238E27FC236}">
                  <a16:creationId xmlns:a16="http://schemas.microsoft.com/office/drawing/2014/main" id="{4EDB1155-2E8E-4FB8-AD42-101FE43832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rgbClr val="404040"/>
            </a:solidFill>
            <a:ln>
              <a:noFill/>
            </a:ln>
          </p:spPr>
        </p:sp>
      </p:grpSp>
      <p:sp>
        <p:nvSpPr>
          <p:cNvPr id="2" name="Title 1">
            <a:extLst>
              <a:ext uri="{FF2B5EF4-FFF2-40B4-BE49-F238E27FC236}">
                <a16:creationId xmlns:a16="http://schemas.microsoft.com/office/drawing/2014/main" id="{C7492CCE-C435-464E-A19A-D4C606FDBE3D}"/>
              </a:ext>
            </a:extLst>
          </p:cNvPr>
          <p:cNvSpPr>
            <a:spLocks noGrp="1"/>
          </p:cNvSpPr>
          <p:nvPr>
            <p:ph type="title"/>
          </p:nvPr>
        </p:nvSpPr>
        <p:spPr>
          <a:xfrm>
            <a:off x="1018190" y="283808"/>
            <a:ext cx="7411825" cy="1752599"/>
          </a:xfrm>
        </p:spPr>
        <p:txBody>
          <a:bodyPr>
            <a:normAutofit/>
          </a:bodyPr>
          <a:lstStyle/>
          <a:p>
            <a:pPr algn="l"/>
            <a:r>
              <a:rPr lang="en-US" sz="7200" b="1" dirty="0"/>
              <a:t>Outline</a:t>
            </a:r>
          </a:p>
        </p:txBody>
      </p:sp>
      <p:sp>
        <p:nvSpPr>
          <p:cNvPr id="3" name="Content Placeholder 2">
            <a:extLst>
              <a:ext uri="{FF2B5EF4-FFF2-40B4-BE49-F238E27FC236}">
                <a16:creationId xmlns:a16="http://schemas.microsoft.com/office/drawing/2014/main" id="{60DFF4FA-F598-4962-B6AB-31A8BE724E52}"/>
              </a:ext>
            </a:extLst>
          </p:cNvPr>
          <p:cNvSpPr>
            <a:spLocks noGrp="1"/>
          </p:cNvSpPr>
          <p:nvPr>
            <p:ph idx="1"/>
          </p:nvPr>
        </p:nvSpPr>
        <p:spPr>
          <a:xfrm>
            <a:off x="1000349" y="2055457"/>
            <a:ext cx="10191302" cy="4275138"/>
          </a:xfrm>
        </p:spPr>
        <p:txBody>
          <a:bodyPr anchor="t">
            <a:normAutofit lnSpcReduction="10000"/>
          </a:bodyPr>
          <a:lstStyle/>
          <a:p>
            <a:r>
              <a:rPr lang="en-US" sz="3200" b="1" dirty="0"/>
              <a:t>COVID-19</a:t>
            </a:r>
          </a:p>
          <a:p>
            <a:pPr lvl="1"/>
            <a:r>
              <a:rPr lang="en-US" sz="2800" dirty="0"/>
              <a:t>Clinical presentation</a:t>
            </a:r>
          </a:p>
          <a:p>
            <a:r>
              <a:rPr lang="en-US" sz="3200" b="1" dirty="0"/>
              <a:t>SARS-CoV-2 &amp; Testing</a:t>
            </a:r>
          </a:p>
          <a:p>
            <a:pPr lvl="1"/>
            <a:r>
              <a:rPr lang="en-US" sz="2800" dirty="0"/>
              <a:t>Test types and interpretations</a:t>
            </a:r>
          </a:p>
          <a:p>
            <a:r>
              <a:rPr lang="en-US" sz="3200" b="1" dirty="0"/>
              <a:t>Abstraction Guidelines</a:t>
            </a:r>
          </a:p>
          <a:p>
            <a:pPr lvl="1"/>
            <a:r>
              <a:rPr lang="en-US" sz="2800" dirty="0"/>
              <a:t>New data items</a:t>
            </a:r>
            <a:endParaRPr lang="en-US" sz="2800" b="1" dirty="0"/>
          </a:p>
          <a:p>
            <a:r>
              <a:rPr lang="en-US" sz="3200" b="1" dirty="0"/>
              <a:t>Take Home Points</a:t>
            </a:r>
          </a:p>
          <a:p>
            <a:pPr marL="457200" lvl="1" indent="0">
              <a:buNone/>
            </a:pPr>
            <a:endParaRPr lang="en-US" sz="2800" dirty="0"/>
          </a:p>
        </p:txBody>
      </p:sp>
    </p:spTree>
    <p:extLst>
      <p:ext uri="{BB962C8B-B14F-4D97-AF65-F5344CB8AC3E}">
        <p14:creationId xmlns:p14="http://schemas.microsoft.com/office/powerpoint/2010/main" val="990684553"/>
      </p:ext>
    </p:extLst>
  </p:cSld>
  <p:clrMapOvr>
    <a:overrideClrMapping bg1="dk1" tx1="lt1" bg2="dk2" tx2="lt2" accent1="accent1" accent2="accent2" accent3="accent3" accent4="accent4" accent5="accent5" accent6="accent6" hlink="hlink" folHlink="folHlink"/>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D6267B-0B5B-4A8B-925E-879EC9E2C6F6}"/>
              </a:ext>
            </a:extLst>
          </p:cNvPr>
          <p:cNvSpPr>
            <a:spLocks noGrp="1"/>
          </p:cNvSpPr>
          <p:nvPr>
            <p:ph type="title"/>
          </p:nvPr>
        </p:nvSpPr>
        <p:spPr>
          <a:xfrm>
            <a:off x="1484309" y="190500"/>
            <a:ext cx="10018713" cy="1752599"/>
          </a:xfrm>
        </p:spPr>
        <p:txBody>
          <a:bodyPr/>
          <a:lstStyle/>
          <a:p>
            <a:r>
              <a:rPr lang="en-US" b="1" dirty="0"/>
              <a:t>COVID--RX TEXT--RADIATION OTHER</a:t>
            </a:r>
            <a:br>
              <a:rPr lang="en-US" dirty="0"/>
            </a:br>
            <a:endParaRPr lang="en-US" dirty="0"/>
          </a:p>
        </p:txBody>
      </p:sp>
      <p:sp>
        <p:nvSpPr>
          <p:cNvPr id="3" name="Content Placeholder 2">
            <a:extLst>
              <a:ext uri="{FF2B5EF4-FFF2-40B4-BE49-F238E27FC236}">
                <a16:creationId xmlns:a16="http://schemas.microsoft.com/office/drawing/2014/main" id="{6949E0F0-C750-4FF1-B0B3-A35ED1AFA9D3}"/>
              </a:ext>
            </a:extLst>
          </p:cNvPr>
          <p:cNvSpPr>
            <a:spLocks noGrp="1"/>
          </p:cNvSpPr>
          <p:nvPr>
            <p:ph idx="1"/>
          </p:nvPr>
        </p:nvSpPr>
        <p:spPr>
          <a:xfrm>
            <a:off x="1484309" y="1355034"/>
            <a:ext cx="10018713" cy="5312466"/>
          </a:xfrm>
        </p:spPr>
        <p:txBody>
          <a:bodyPr>
            <a:normAutofit fontScale="92500" lnSpcReduction="20000"/>
          </a:bodyPr>
          <a:lstStyle/>
          <a:p>
            <a:r>
              <a:rPr lang="en-US" dirty="0"/>
              <a:t>Use the </a:t>
            </a:r>
            <a:r>
              <a:rPr lang="en-US" b="1" dirty="0"/>
              <a:t>COVID RX--RADIATION OTHER </a:t>
            </a:r>
            <a:r>
              <a:rPr lang="en-US" dirty="0"/>
              <a:t>field to record information about RT and/or ICB radiation delays, discontinuation, or modifications due to COVID-19</a:t>
            </a:r>
          </a:p>
          <a:p>
            <a:pPr marL="0" indent="0">
              <a:buNone/>
            </a:pPr>
            <a:endParaRPr lang="en-US" sz="1100" dirty="0"/>
          </a:p>
          <a:p>
            <a:r>
              <a:rPr lang="en-US" sz="2600" b="1" dirty="0"/>
              <a:t>Rationale:</a:t>
            </a:r>
          </a:p>
          <a:p>
            <a:pPr lvl="1"/>
            <a:r>
              <a:rPr lang="en-US" sz="2600" dirty="0"/>
              <a:t>This data item is intended to identify whether the timing and type of </a:t>
            </a:r>
            <a:r>
              <a:rPr lang="en-US" sz="2800" dirty="0"/>
              <a:t>brachytherapy and/or systemic therapy of radiation other than beam</a:t>
            </a:r>
            <a:r>
              <a:rPr lang="en-US" sz="2600" dirty="0"/>
              <a:t> treatment offered to the patient given the site/histology/stage of disease present at diagnosis was impacted because of the COVID-19 pandemic.</a:t>
            </a:r>
          </a:p>
          <a:p>
            <a:pPr marL="457200" lvl="1" indent="0">
              <a:buNone/>
            </a:pPr>
            <a:endParaRPr lang="en-US" sz="1200" dirty="0"/>
          </a:p>
          <a:p>
            <a:r>
              <a:rPr lang="en-US" sz="2600" dirty="0"/>
              <a:t>Record the following information for all cancer patients (when applicable) regardless of whether or not they have a COVID-19 diagnosis or test.</a:t>
            </a:r>
          </a:p>
          <a:p>
            <a:pPr marL="0" indent="0">
              <a:buNone/>
            </a:pPr>
            <a:endParaRPr lang="en-US" sz="1100" dirty="0"/>
          </a:p>
          <a:p>
            <a:r>
              <a:rPr lang="en-US" sz="2600" dirty="0"/>
              <a:t>No recording is required if the first course of treatment was not delayed, rescheduled or otherwise modified.</a:t>
            </a:r>
          </a:p>
          <a:p>
            <a:endParaRPr lang="en-US" dirty="0"/>
          </a:p>
        </p:txBody>
      </p:sp>
    </p:spTree>
    <p:extLst>
      <p:ext uri="{BB962C8B-B14F-4D97-AF65-F5344CB8AC3E}">
        <p14:creationId xmlns:p14="http://schemas.microsoft.com/office/powerpoint/2010/main" val="22076585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E17B682-0E48-4B30-9404-15F21CCA7401}"/>
              </a:ext>
            </a:extLst>
          </p:cNvPr>
          <p:cNvSpPr>
            <a:spLocks noGrp="1"/>
          </p:cNvSpPr>
          <p:nvPr>
            <p:ph idx="1"/>
          </p:nvPr>
        </p:nvSpPr>
        <p:spPr>
          <a:xfrm>
            <a:off x="1563823" y="586408"/>
            <a:ext cx="10502281" cy="6390862"/>
          </a:xfrm>
        </p:spPr>
        <p:txBody>
          <a:bodyPr>
            <a:normAutofit fontScale="92500"/>
          </a:bodyPr>
          <a:lstStyle/>
          <a:p>
            <a:r>
              <a:rPr lang="en-US" dirty="0"/>
              <a:t>If COVID-19 impacted the timing of RT and/or ICB radiation treatment options offered, one of eight following situations is to be captured in this field.</a:t>
            </a:r>
          </a:p>
          <a:p>
            <a:pPr marL="0" indent="0">
              <a:buNone/>
            </a:pPr>
            <a:endParaRPr lang="en-US" sz="1100" dirty="0"/>
          </a:p>
          <a:p>
            <a:pPr lvl="1"/>
            <a:r>
              <a:rPr lang="en-US" sz="2400" b="1" dirty="0"/>
              <a:t>RT DC D/T COVID-19</a:t>
            </a:r>
          </a:p>
          <a:p>
            <a:pPr lvl="2"/>
            <a:r>
              <a:rPr lang="en-US" sz="2400" dirty="0"/>
              <a:t>When medical documentation is available to indicate that systemic therapy of radiation other than beam was </a:t>
            </a:r>
            <a:r>
              <a:rPr lang="en-US" sz="2400" b="1" dirty="0"/>
              <a:t>discontinued </a:t>
            </a:r>
            <a:r>
              <a:rPr lang="en-US" sz="2400" dirty="0"/>
              <a:t>because of COVID-19 pandemic. </a:t>
            </a:r>
          </a:p>
          <a:p>
            <a:pPr marL="457200" lvl="1" indent="0">
              <a:buNone/>
            </a:pPr>
            <a:endParaRPr lang="en-US" sz="1100" dirty="0"/>
          </a:p>
          <a:p>
            <a:pPr lvl="1"/>
            <a:r>
              <a:rPr lang="en-US" sz="2400" b="1" dirty="0"/>
              <a:t>RT CHG D/T COVID-19</a:t>
            </a:r>
          </a:p>
          <a:p>
            <a:pPr lvl="2"/>
            <a:r>
              <a:rPr lang="en-US" sz="2400" dirty="0"/>
              <a:t>When medical documentation is available to indicate that systemic therapy of radiation other than beam was </a:t>
            </a:r>
            <a:r>
              <a:rPr lang="en-US" sz="2400" b="1" dirty="0"/>
              <a:t>changed</a:t>
            </a:r>
            <a:r>
              <a:rPr lang="en-US" sz="2400" dirty="0"/>
              <a:t> because of COVID-19 pandemic.</a:t>
            </a:r>
          </a:p>
          <a:p>
            <a:pPr marL="0" lvl="0" indent="0">
              <a:buNone/>
            </a:pPr>
            <a:endParaRPr lang="en-US" sz="1100" b="1" dirty="0"/>
          </a:p>
          <a:p>
            <a:pPr lvl="1"/>
            <a:r>
              <a:rPr lang="en-US" sz="2400" b="1" dirty="0"/>
              <a:t>RT DELAYED D/T COVID-19</a:t>
            </a:r>
          </a:p>
          <a:p>
            <a:pPr lvl="2"/>
            <a:r>
              <a:rPr lang="en-US" sz="2400" dirty="0"/>
              <a:t>When medical documentation is available to indicate that initiation systemic therapy of radiation other than beam planning or administration was</a:t>
            </a:r>
            <a:r>
              <a:rPr lang="en-US" sz="2400" b="1" dirty="0"/>
              <a:t> delayed</a:t>
            </a:r>
            <a:r>
              <a:rPr lang="en-US" sz="2400" dirty="0"/>
              <a:t> because of COVID-19 pandemic.</a:t>
            </a:r>
          </a:p>
          <a:p>
            <a:pPr marL="457200" lvl="1" indent="0">
              <a:buNone/>
            </a:pPr>
            <a:endParaRPr lang="en-US" sz="1100" dirty="0"/>
          </a:p>
          <a:p>
            <a:pPr marL="457200" lvl="1" indent="0">
              <a:buNone/>
            </a:pPr>
            <a:endParaRPr lang="en-US" sz="1100" dirty="0"/>
          </a:p>
          <a:p>
            <a:pPr marL="0" indent="0">
              <a:buNone/>
            </a:pPr>
            <a:endParaRPr lang="en-US" sz="1000" dirty="0"/>
          </a:p>
        </p:txBody>
      </p:sp>
    </p:spTree>
    <p:extLst>
      <p:ext uri="{BB962C8B-B14F-4D97-AF65-F5344CB8AC3E}">
        <p14:creationId xmlns:p14="http://schemas.microsoft.com/office/powerpoint/2010/main" val="18873628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A2137FF-7C3C-4C33-82D3-96EAEC14C260}"/>
              </a:ext>
            </a:extLst>
          </p:cNvPr>
          <p:cNvSpPr>
            <a:spLocks noGrp="1"/>
          </p:cNvSpPr>
          <p:nvPr>
            <p:ph idx="1"/>
          </p:nvPr>
        </p:nvSpPr>
        <p:spPr>
          <a:xfrm>
            <a:off x="1494249" y="573156"/>
            <a:ext cx="10018713" cy="6086061"/>
          </a:xfrm>
        </p:spPr>
        <p:txBody>
          <a:bodyPr>
            <a:normAutofit lnSpcReduction="10000"/>
          </a:bodyPr>
          <a:lstStyle/>
          <a:p>
            <a:pPr marL="457200" lvl="1" indent="0">
              <a:buNone/>
            </a:pPr>
            <a:endParaRPr lang="en-US" sz="1100" b="1" dirty="0"/>
          </a:p>
          <a:p>
            <a:pPr lvl="1"/>
            <a:r>
              <a:rPr lang="en-US" sz="2400" b="1" dirty="0"/>
              <a:t>RT DELAYED D/T COVID-19 &amp; GIVEN AS SUB TX AFTER PROG</a:t>
            </a:r>
          </a:p>
          <a:p>
            <a:pPr lvl="2"/>
            <a:r>
              <a:rPr lang="en-US" sz="2400" dirty="0"/>
              <a:t>When systemic therapy of radiation other than beam was recommended before but administered </a:t>
            </a:r>
            <a:r>
              <a:rPr lang="en-US" sz="2400" b="1" dirty="0"/>
              <a:t>after disease progression.</a:t>
            </a:r>
          </a:p>
          <a:p>
            <a:pPr lvl="2"/>
            <a:r>
              <a:rPr lang="en-US" sz="2400" dirty="0"/>
              <a:t>Delayed treatment </a:t>
            </a:r>
            <a:r>
              <a:rPr lang="en-US" sz="2400" b="1" i="1" u="sng" dirty="0"/>
              <a:t>MAY</a:t>
            </a:r>
            <a:r>
              <a:rPr lang="en-US" sz="2400" dirty="0"/>
              <a:t> be collected as subsequent therapy but is not required.</a:t>
            </a:r>
          </a:p>
          <a:p>
            <a:pPr marL="0" lvl="0" indent="0">
              <a:buNone/>
            </a:pPr>
            <a:endParaRPr lang="en-US" sz="1000" b="1" dirty="0"/>
          </a:p>
          <a:p>
            <a:pPr lvl="1"/>
            <a:r>
              <a:rPr lang="en-US" sz="2400" b="1" dirty="0"/>
              <a:t>ICB DC D/T COVID-19</a:t>
            </a:r>
          </a:p>
          <a:p>
            <a:pPr lvl="2"/>
            <a:r>
              <a:rPr lang="en-US" sz="2400" dirty="0"/>
              <a:t>When medical documentation is available to indicate that brachytherapy was </a:t>
            </a:r>
            <a:r>
              <a:rPr lang="en-US" sz="2400" b="1" dirty="0"/>
              <a:t>discontinued/plan changed</a:t>
            </a:r>
            <a:r>
              <a:rPr lang="en-US" sz="2400" dirty="0"/>
              <a:t> because of COVID-19 pandemic. </a:t>
            </a:r>
          </a:p>
          <a:p>
            <a:pPr marL="457200" lvl="1" indent="0">
              <a:buNone/>
            </a:pPr>
            <a:endParaRPr lang="en-US" sz="1000" dirty="0"/>
          </a:p>
          <a:p>
            <a:pPr lvl="1"/>
            <a:r>
              <a:rPr lang="en-US" sz="2400" b="1" dirty="0"/>
              <a:t>ICB CHG D/T COVID-19</a:t>
            </a:r>
          </a:p>
          <a:p>
            <a:pPr lvl="2"/>
            <a:r>
              <a:rPr lang="en-US" sz="2400" dirty="0"/>
              <a:t>When medical documentation is available to indicate that brachytherapy was </a:t>
            </a:r>
            <a:r>
              <a:rPr lang="en-US" sz="2400" b="1" dirty="0"/>
              <a:t>changed</a:t>
            </a:r>
            <a:r>
              <a:rPr lang="en-US" sz="2400" dirty="0"/>
              <a:t> because of COVID-19 pandemic. </a:t>
            </a:r>
          </a:p>
          <a:p>
            <a:endParaRPr lang="en-US" dirty="0"/>
          </a:p>
        </p:txBody>
      </p:sp>
    </p:spTree>
    <p:extLst>
      <p:ext uri="{BB962C8B-B14F-4D97-AF65-F5344CB8AC3E}">
        <p14:creationId xmlns:p14="http://schemas.microsoft.com/office/powerpoint/2010/main" val="30853200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6A8A72-4FA7-4D35-8E41-5D4458277A4F}"/>
              </a:ext>
            </a:extLst>
          </p:cNvPr>
          <p:cNvSpPr>
            <a:spLocks noGrp="1"/>
          </p:cNvSpPr>
          <p:nvPr>
            <p:ph idx="1"/>
          </p:nvPr>
        </p:nvSpPr>
        <p:spPr>
          <a:xfrm>
            <a:off x="1563823" y="1007164"/>
            <a:ext cx="10018713" cy="5741506"/>
          </a:xfrm>
        </p:spPr>
        <p:txBody>
          <a:bodyPr>
            <a:normAutofit/>
          </a:bodyPr>
          <a:lstStyle/>
          <a:p>
            <a:pPr lvl="1"/>
            <a:r>
              <a:rPr lang="en-US" sz="2400" b="1" dirty="0"/>
              <a:t>ICB DELAYED D/T COVID-19</a:t>
            </a:r>
          </a:p>
          <a:p>
            <a:pPr lvl="2"/>
            <a:r>
              <a:rPr lang="en-US" sz="2400" dirty="0"/>
              <a:t>When medical documentation is available to indicate that initiation of brachytherapy planning or administration was</a:t>
            </a:r>
            <a:r>
              <a:rPr lang="en-US" sz="2400" b="1" dirty="0"/>
              <a:t> delayed</a:t>
            </a:r>
            <a:r>
              <a:rPr lang="en-US" sz="2400" dirty="0"/>
              <a:t> because of COVID-19 pandemic.</a:t>
            </a:r>
          </a:p>
          <a:p>
            <a:pPr marL="457200" lvl="1" indent="0">
              <a:buNone/>
            </a:pPr>
            <a:endParaRPr lang="en-US" sz="1000" dirty="0"/>
          </a:p>
          <a:p>
            <a:pPr lvl="1"/>
            <a:r>
              <a:rPr lang="en-US" sz="2400" b="1" dirty="0"/>
              <a:t>ICB DELAYED D/T COVID-19 &amp; GIVEN AS SUB TX AFTER PROG</a:t>
            </a:r>
          </a:p>
          <a:p>
            <a:pPr lvl="2"/>
            <a:r>
              <a:rPr lang="en-US" sz="2400" dirty="0"/>
              <a:t>When brachytherapy was recommended before but administered </a:t>
            </a:r>
            <a:r>
              <a:rPr lang="en-US" sz="2400" b="1" dirty="0"/>
              <a:t>after disease progression.</a:t>
            </a:r>
          </a:p>
          <a:p>
            <a:pPr lvl="2"/>
            <a:r>
              <a:rPr lang="en-US" sz="2400" dirty="0"/>
              <a:t>Delayed treatment </a:t>
            </a:r>
            <a:r>
              <a:rPr lang="en-US" sz="2400" b="1" i="1" u="sng" dirty="0"/>
              <a:t>MAY</a:t>
            </a:r>
            <a:r>
              <a:rPr lang="en-US" sz="2400" dirty="0"/>
              <a:t> be collected as subsequent therapy but is not required.</a:t>
            </a:r>
            <a:endParaRPr lang="en-US" sz="2400" b="1" dirty="0"/>
          </a:p>
          <a:p>
            <a:pPr marL="0" indent="0">
              <a:buNone/>
            </a:pPr>
            <a:endParaRPr lang="en-US" dirty="0"/>
          </a:p>
        </p:txBody>
      </p:sp>
    </p:spTree>
    <p:extLst>
      <p:ext uri="{BB962C8B-B14F-4D97-AF65-F5344CB8AC3E}">
        <p14:creationId xmlns:p14="http://schemas.microsoft.com/office/powerpoint/2010/main" val="21698098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1B7FD9-9ED4-400A-B692-69033F261E75}"/>
              </a:ext>
            </a:extLst>
          </p:cNvPr>
          <p:cNvSpPr>
            <a:spLocks noGrp="1"/>
          </p:cNvSpPr>
          <p:nvPr>
            <p:ph idx="1"/>
          </p:nvPr>
        </p:nvSpPr>
        <p:spPr>
          <a:xfrm>
            <a:off x="1384817" y="599659"/>
            <a:ext cx="10018713" cy="5681871"/>
          </a:xfrm>
        </p:spPr>
        <p:txBody>
          <a:bodyPr>
            <a:normAutofit/>
          </a:bodyPr>
          <a:lstStyle/>
          <a:p>
            <a:r>
              <a:rPr lang="en-US" dirty="0"/>
              <a:t>Directions when </a:t>
            </a:r>
            <a:r>
              <a:rPr lang="en-US" b="1" dirty="0"/>
              <a:t>both</a:t>
            </a:r>
            <a:r>
              <a:rPr lang="en-US" dirty="0"/>
              <a:t> brachytherapy </a:t>
            </a:r>
            <a:r>
              <a:rPr lang="en-US" b="1" dirty="0"/>
              <a:t>and</a:t>
            </a:r>
            <a:r>
              <a:rPr lang="en-US" dirty="0"/>
              <a:t> systemic therapy of radiation other than beam treatment offered to the patient was impacted because of the COVID-19 pandemic.</a:t>
            </a:r>
          </a:p>
          <a:p>
            <a:pPr marL="0" indent="0">
              <a:buNone/>
            </a:pPr>
            <a:endParaRPr lang="en-US" sz="1000" dirty="0"/>
          </a:p>
          <a:p>
            <a:pPr lvl="1"/>
            <a:r>
              <a:rPr lang="en-US" sz="2400" dirty="0"/>
              <a:t>In the </a:t>
            </a:r>
            <a:r>
              <a:rPr lang="en-US" sz="2400" b="1" dirty="0"/>
              <a:t>COVID RX--RADIATION Other </a:t>
            </a:r>
            <a:r>
              <a:rPr lang="en-US" sz="2400" dirty="0"/>
              <a:t>field, record the treatment that was to be delivered first within the original treatment plan.</a:t>
            </a:r>
          </a:p>
          <a:p>
            <a:pPr marL="0" lvl="0" indent="0">
              <a:buNone/>
            </a:pPr>
            <a:endParaRPr lang="en-US" sz="1000" dirty="0"/>
          </a:p>
          <a:p>
            <a:pPr lvl="1"/>
            <a:r>
              <a:rPr lang="en-US" sz="2400" dirty="0"/>
              <a:t>Captured the remaining treatment, in the </a:t>
            </a:r>
            <a:r>
              <a:rPr lang="en-US" sz="2400" b="1" dirty="0"/>
              <a:t>COVID--GENERAL TEXT FIELD.</a:t>
            </a:r>
          </a:p>
          <a:p>
            <a:pPr lvl="1"/>
            <a:endParaRPr lang="en-US" sz="1000" b="1" dirty="0"/>
          </a:p>
          <a:p>
            <a:pPr lvl="1"/>
            <a:r>
              <a:rPr lang="en-US" sz="2400" dirty="0"/>
              <a:t>Data item fields must be typed in </a:t>
            </a:r>
            <a:r>
              <a:rPr lang="en-US" sz="2400" b="1" dirty="0"/>
              <a:t>exactly as shown in the COVID--GENERAL TEXT FIELD </a:t>
            </a:r>
            <a:r>
              <a:rPr lang="en-US" sz="2400" dirty="0"/>
              <a:t>to facilitate data retrieval at a later time.</a:t>
            </a:r>
            <a:endParaRPr lang="en-US" sz="2400" b="1" dirty="0"/>
          </a:p>
          <a:p>
            <a:pPr marL="0" lvl="0" indent="0">
              <a:buNone/>
            </a:pPr>
            <a:endParaRPr lang="en-US" sz="1000" dirty="0"/>
          </a:p>
        </p:txBody>
      </p:sp>
    </p:spTree>
    <p:extLst>
      <p:ext uri="{BB962C8B-B14F-4D97-AF65-F5344CB8AC3E}">
        <p14:creationId xmlns:p14="http://schemas.microsoft.com/office/powerpoint/2010/main" val="289387593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5ECB9-D7EA-4DCC-9DE8-3688A7343A6F}"/>
              </a:ext>
            </a:extLst>
          </p:cNvPr>
          <p:cNvSpPr>
            <a:spLocks noGrp="1"/>
          </p:cNvSpPr>
          <p:nvPr>
            <p:ph type="title"/>
          </p:nvPr>
        </p:nvSpPr>
        <p:spPr>
          <a:xfrm>
            <a:off x="1484309" y="188843"/>
            <a:ext cx="10018713" cy="1752599"/>
          </a:xfrm>
        </p:spPr>
        <p:txBody>
          <a:bodyPr/>
          <a:lstStyle/>
          <a:p>
            <a:r>
              <a:rPr lang="en-US" sz="6600" b="1" dirty="0"/>
              <a:t>COVID RX--CHEMO</a:t>
            </a:r>
            <a:br>
              <a:rPr lang="en-US" dirty="0"/>
            </a:br>
            <a:endParaRPr lang="en-US" dirty="0"/>
          </a:p>
        </p:txBody>
      </p:sp>
      <p:sp>
        <p:nvSpPr>
          <p:cNvPr id="3" name="Content Placeholder 2">
            <a:extLst>
              <a:ext uri="{FF2B5EF4-FFF2-40B4-BE49-F238E27FC236}">
                <a16:creationId xmlns:a16="http://schemas.microsoft.com/office/drawing/2014/main" id="{9BF2AD0F-9F40-4EA1-97AC-095BFFC3295D}"/>
              </a:ext>
            </a:extLst>
          </p:cNvPr>
          <p:cNvSpPr>
            <a:spLocks noGrp="1"/>
          </p:cNvSpPr>
          <p:nvPr>
            <p:ph idx="1"/>
          </p:nvPr>
        </p:nvSpPr>
        <p:spPr>
          <a:xfrm>
            <a:off x="1484310" y="1202634"/>
            <a:ext cx="10631490" cy="5655365"/>
          </a:xfrm>
        </p:spPr>
        <p:txBody>
          <a:bodyPr>
            <a:normAutofit fontScale="92500" lnSpcReduction="10000"/>
          </a:bodyPr>
          <a:lstStyle/>
          <a:p>
            <a:endParaRPr lang="en-US" dirty="0"/>
          </a:p>
          <a:p>
            <a:r>
              <a:rPr lang="en-US" sz="2600" dirty="0"/>
              <a:t>Use the </a:t>
            </a:r>
            <a:r>
              <a:rPr lang="en-US" sz="2600" b="1" dirty="0"/>
              <a:t>COVID RX-</a:t>
            </a:r>
            <a:r>
              <a:rPr lang="en-US" sz="2600" b="1" cap="all" dirty="0"/>
              <a:t>Chemo</a:t>
            </a:r>
            <a:r>
              <a:rPr lang="en-US" sz="2600" b="1" dirty="0"/>
              <a:t> </a:t>
            </a:r>
            <a:r>
              <a:rPr lang="en-US" sz="2600" dirty="0"/>
              <a:t>field to record information about chemotherapy delays, discontinuation, or modifications due to COVID-19.</a:t>
            </a:r>
          </a:p>
          <a:p>
            <a:pPr marL="0" indent="0">
              <a:buNone/>
            </a:pPr>
            <a:endParaRPr lang="en-US" sz="1100" dirty="0"/>
          </a:p>
          <a:p>
            <a:r>
              <a:rPr lang="en-US" sz="2600" b="1" dirty="0"/>
              <a:t>Rationale:</a:t>
            </a:r>
          </a:p>
          <a:p>
            <a:pPr lvl="1"/>
            <a:r>
              <a:rPr lang="en-US" sz="2600" dirty="0"/>
              <a:t>This data item is intended to identify whether the timing and type of chemotherapy treatment offered to the patient given the site/histology/stage of disease present at diagnosis was impacted because of the COVID-19 pandemic.</a:t>
            </a:r>
          </a:p>
          <a:p>
            <a:pPr marL="0" indent="0">
              <a:buNone/>
            </a:pPr>
            <a:endParaRPr lang="en-US" sz="1100" dirty="0"/>
          </a:p>
          <a:p>
            <a:r>
              <a:rPr lang="en-US" sz="2600" dirty="0"/>
              <a:t>Record the following information for all cancer patients (when applicable) regardless of whether or not they have a COVID-19 diagnosis or test.</a:t>
            </a:r>
          </a:p>
          <a:p>
            <a:pPr marL="0" indent="0">
              <a:buNone/>
            </a:pPr>
            <a:endParaRPr lang="en-US" sz="1100" dirty="0"/>
          </a:p>
          <a:p>
            <a:r>
              <a:rPr lang="en-US" sz="2600" dirty="0"/>
              <a:t>No recording is required if the first course of treatment was not delayed, rescheduled or otherwise modified.</a:t>
            </a:r>
          </a:p>
          <a:p>
            <a:pPr marL="0" indent="0">
              <a:buNone/>
            </a:pPr>
            <a:endParaRPr lang="en-US" dirty="0"/>
          </a:p>
          <a:p>
            <a:endParaRPr lang="en-US" dirty="0"/>
          </a:p>
        </p:txBody>
      </p:sp>
    </p:spTree>
    <p:extLst>
      <p:ext uri="{BB962C8B-B14F-4D97-AF65-F5344CB8AC3E}">
        <p14:creationId xmlns:p14="http://schemas.microsoft.com/office/powerpoint/2010/main" val="313322574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087A4D-01B4-4FAA-B322-C0D11BF42EFB}"/>
              </a:ext>
            </a:extLst>
          </p:cNvPr>
          <p:cNvSpPr>
            <a:spLocks noGrp="1"/>
          </p:cNvSpPr>
          <p:nvPr>
            <p:ph idx="1"/>
          </p:nvPr>
        </p:nvSpPr>
        <p:spPr>
          <a:xfrm>
            <a:off x="1534005" y="1961321"/>
            <a:ext cx="10018713" cy="5453270"/>
          </a:xfrm>
        </p:spPr>
        <p:txBody>
          <a:bodyPr>
            <a:normAutofit/>
          </a:bodyPr>
          <a:lstStyle/>
          <a:p>
            <a:r>
              <a:rPr lang="en-US" dirty="0"/>
              <a:t>If COVID-19 impacted the timing of chemotherapy treatment options offered, one of four following situations is to be captured in this field.</a:t>
            </a:r>
          </a:p>
          <a:p>
            <a:endParaRPr lang="en-US" sz="1000" dirty="0"/>
          </a:p>
          <a:p>
            <a:pPr lvl="1"/>
            <a:r>
              <a:rPr lang="en-US" sz="2400" b="1" dirty="0"/>
              <a:t>CHEMO DC D/T COVID-19</a:t>
            </a:r>
            <a:endParaRPr lang="en-US" sz="2400" dirty="0"/>
          </a:p>
          <a:p>
            <a:pPr lvl="2"/>
            <a:r>
              <a:rPr lang="en-US" sz="2400" dirty="0"/>
              <a:t>When medical documentation is available to indicate that chemotherapy regimen was </a:t>
            </a:r>
            <a:r>
              <a:rPr lang="en-US" sz="2400" b="1" dirty="0"/>
              <a:t>discontinued or not initiated</a:t>
            </a:r>
            <a:r>
              <a:rPr lang="en-US" sz="2400" dirty="0"/>
              <a:t> because of COVID-19 pandemic.</a:t>
            </a:r>
          </a:p>
          <a:p>
            <a:pPr marL="0" indent="0">
              <a:buNone/>
            </a:pPr>
            <a:endParaRPr lang="en-US" sz="1000" dirty="0"/>
          </a:p>
          <a:p>
            <a:pPr lvl="1"/>
            <a:r>
              <a:rPr lang="en-US" sz="2400" b="1" dirty="0"/>
              <a:t>CHEMO CHG D/T COVID-19</a:t>
            </a:r>
          </a:p>
          <a:p>
            <a:pPr lvl="2"/>
            <a:r>
              <a:rPr lang="en-US" sz="2400" dirty="0"/>
              <a:t>When medical documentation is available to indicate that chemotherapy regimen was </a:t>
            </a:r>
            <a:r>
              <a:rPr lang="en-US" sz="2400" b="1" dirty="0"/>
              <a:t>changed</a:t>
            </a:r>
            <a:r>
              <a:rPr lang="en-US" sz="2400" dirty="0"/>
              <a:t> (e.g. infusion to oral, reduction in the number of cycles, etc.) because of COVID-19 pandemic.</a:t>
            </a:r>
          </a:p>
          <a:p>
            <a:pPr lvl="0"/>
            <a:endParaRPr lang="en-US" dirty="0"/>
          </a:p>
          <a:p>
            <a:pPr lvl="0"/>
            <a:endParaRPr lang="en-US" dirty="0"/>
          </a:p>
          <a:p>
            <a:endParaRPr lang="en-US" dirty="0"/>
          </a:p>
          <a:p>
            <a:endParaRPr lang="en-US" dirty="0"/>
          </a:p>
        </p:txBody>
      </p:sp>
    </p:spTree>
    <p:extLst>
      <p:ext uri="{BB962C8B-B14F-4D97-AF65-F5344CB8AC3E}">
        <p14:creationId xmlns:p14="http://schemas.microsoft.com/office/powerpoint/2010/main" val="139568016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CD09F2-E5B8-467B-82F1-197D81C4123B}"/>
              </a:ext>
            </a:extLst>
          </p:cNvPr>
          <p:cNvSpPr>
            <a:spLocks noGrp="1"/>
          </p:cNvSpPr>
          <p:nvPr>
            <p:ph idx="1"/>
          </p:nvPr>
        </p:nvSpPr>
        <p:spPr>
          <a:xfrm>
            <a:off x="1404798" y="1374912"/>
            <a:ext cx="10018713" cy="5055705"/>
          </a:xfrm>
        </p:spPr>
        <p:txBody>
          <a:bodyPr>
            <a:normAutofit/>
          </a:bodyPr>
          <a:lstStyle/>
          <a:p>
            <a:pPr lvl="1"/>
            <a:r>
              <a:rPr lang="en-US" sz="2400" b="1" dirty="0"/>
              <a:t>CHEMO DELAYED D/T COVID-19</a:t>
            </a:r>
          </a:p>
          <a:p>
            <a:pPr lvl="2"/>
            <a:r>
              <a:rPr lang="en-US" sz="2400" dirty="0"/>
              <a:t>When medical documentation is available to indicate that initiation of chemotherapy administration was </a:t>
            </a:r>
            <a:r>
              <a:rPr lang="en-US" sz="2400" b="1" dirty="0"/>
              <a:t>delayed</a:t>
            </a:r>
            <a:r>
              <a:rPr lang="en-US" sz="2400" dirty="0"/>
              <a:t> because of COVID-19 pandemic.</a:t>
            </a:r>
          </a:p>
          <a:p>
            <a:pPr marL="0" lvl="0" indent="0">
              <a:buNone/>
            </a:pPr>
            <a:endParaRPr lang="en-US" sz="1000" dirty="0"/>
          </a:p>
          <a:p>
            <a:pPr lvl="1"/>
            <a:r>
              <a:rPr lang="en-US" sz="2400" b="1" dirty="0"/>
              <a:t>CHEMO DELAYED D/T COVID-19 &amp; GIVEN AS SUB TX AFTER PROG</a:t>
            </a:r>
          </a:p>
          <a:p>
            <a:pPr lvl="2"/>
            <a:r>
              <a:rPr lang="en-US" sz="2400" dirty="0"/>
              <a:t>When chemotherapy was recommended before but administered </a:t>
            </a:r>
            <a:r>
              <a:rPr lang="en-US" sz="2400" b="1" dirty="0"/>
              <a:t>after disease progression.</a:t>
            </a:r>
          </a:p>
          <a:p>
            <a:pPr lvl="2"/>
            <a:r>
              <a:rPr lang="en-US" sz="2400" dirty="0"/>
              <a:t>Delayed treatment </a:t>
            </a:r>
            <a:r>
              <a:rPr lang="en-US" sz="2400" b="1" i="1" u="sng" dirty="0"/>
              <a:t>MAY</a:t>
            </a:r>
            <a:r>
              <a:rPr lang="en-US" sz="2400" dirty="0"/>
              <a:t> be collected as subsequent therapy but is not required.</a:t>
            </a:r>
          </a:p>
          <a:p>
            <a:endParaRPr lang="en-US" dirty="0"/>
          </a:p>
        </p:txBody>
      </p:sp>
    </p:spTree>
    <p:extLst>
      <p:ext uri="{BB962C8B-B14F-4D97-AF65-F5344CB8AC3E}">
        <p14:creationId xmlns:p14="http://schemas.microsoft.com/office/powerpoint/2010/main" val="7919702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E9C61-58D4-4E1B-95B4-32CE186AA041}"/>
              </a:ext>
            </a:extLst>
          </p:cNvPr>
          <p:cNvSpPr>
            <a:spLocks noGrp="1"/>
          </p:cNvSpPr>
          <p:nvPr>
            <p:ph type="title"/>
          </p:nvPr>
        </p:nvSpPr>
        <p:spPr>
          <a:xfrm>
            <a:off x="1484309" y="268356"/>
            <a:ext cx="10018713" cy="1752599"/>
          </a:xfrm>
        </p:spPr>
        <p:txBody>
          <a:bodyPr/>
          <a:lstStyle/>
          <a:p>
            <a:r>
              <a:rPr lang="en-US" sz="6600" b="1" dirty="0"/>
              <a:t>COVID RX--HORMONE</a:t>
            </a:r>
            <a:br>
              <a:rPr lang="en-US" dirty="0"/>
            </a:br>
            <a:endParaRPr lang="en-US" dirty="0"/>
          </a:p>
        </p:txBody>
      </p:sp>
      <p:sp>
        <p:nvSpPr>
          <p:cNvPr id="3" name="Content Placeholder 2">
            <a:extLst>
              <a:ext uri="{FF2B5EF4-FFF2-40B4-BE49-F238E27FC236}">
                <a16:creationId xmlns:a16="http://schemas.microsoft.com/office/drawing/2014/main" id="{5877EC58-51DF-4F77-B8F5-2CE1ED6B9C60}"/>
              </a:ext>
            </a:extLst>
          </p:cNvPr>
          <p:cNvSpPr>
            <a:spLocks noGrp="1"/>
          </p:cNvSpPr>
          <p:nvPr>
            <p:ph idx="1"/>
          </p:nvPr>
        </p:nvSpPr>
        <p:spPr>
          <a:xfrm>
            <a:off x="1484309" y="1782417"/>
            <a:ext cx="10402891" cy="4740965"/>
          </a:xfrm>
        </p:spPr>
        <p:txBody>
          <a:bodyPr>
            <a:normAutofit fontScale="92500" lnSpcReduction="20000"/>
          </a:bodyPr>
          <a:lstStyle/>
          <a:p>
            <a:r>
              <a:rPr lang="en-US" dirty="0"/>
              <a:t>Use the </a:t>
            </a:r>
            <a:r>
              <a:rPr lang="en-US" b="1" dirty="0"/>
              <a:t>COVID RX-</a:t>
            </a:r>
            <a:r>
              <a:rPr lang="en-US" b="1" cap="all" dirty="0"/>
              <a:t>Hormone</a:t>
            </a:r>
            <a:r>
              <a:rPr lang="en-US" b="1" dirty="0"/>
              <a:t> </a:t>
            </a:r>
            <a:r>
              <a:rPr lang="en-US" dirty="0"/>
              <a:t>field to record information about hormone therapy delays, discontinuation, or modifications due to COVID-19.</a:t>
            </a:r>
          </a:p>
          <a:p>
            <a:r>
              <a:rPr lang="en-US" sz="2600" b="1" dirty="0"/>
              <a:t>Rationale:</a:t>
            </a:r>
          </a:p>
          <a:p>
            <a:pPr lvl="1"/>
            <a:r>
              <a:rPr lang="en-US" sz="2600" dirty="0"/>
              <a:t>This data item is intended to identify whether the timing and type of hormone treatment offered to the patient given the site/histology/stage of disease present at diagnosis was impacted because of the COVID-19 pandemic.</a:t>
            </a:r>
          </a:p>
          <a:p>
            <a:pPr marL="0" indent="0">
              <a:buNone/>
            </a:pPr>
            <a:endParaRPr lang="en-US" sz="1100" dirty="0"/>
          </a:p>
          <a:p>
            <a:r>
              <a:rPr lang="en-US" sz="2600" dirty="0"/>
              <a:t>Record the following information for all cancer patients (when applicable) regardless of whether or not they have a COVID-19 diagnosis or test.</a:t>
            </a:r>
          </a:p>
          <a:p>
            <a:pPr marL="0" indent="0">
              <a:buNone/>
            </a:pPr>
            <a:endParaRPr lang="en-US" sz="1100" dirty="0"/>
          </a:p>
          <a:p>
            <a:r>
              <a:rPr lang="en-US" sz="2600" dirty="0"/>
              <a:t>No recording is required if the first course of treatment was not delayed, rescheduled or otherwise modified.</a:t>
            </a:r>
          </a:p>
          <a:p>
            <a:endParaRPr lang="en-US" dirty="0"/>
          </a:p>
          <a:p>
            <a:endParaRPr lang="en-US" dirty="0"/>
          </a:p>
        </p:txBody>
      </p:sp>
    </p:spTree>
    <p:extLst>
      <p:ext uri="{BB962C8B-B14F-4D97-AF65-F5344CB8AC3E}">
        <p14:creationId xmlns:p14="http://schemas.microsoft.com/office/powerpoint/2010/main" val="38605854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E68439-A305-4907-9DF6-D91F36185F88}"/>
              </a:ext>
            </a:extLst>
          </p:cNvPr>
          <p:cNvSpPr>
            <a:spLocks noGrp="1"/>
          </p:cNvSpPr>
          <p:nvPr>
            <p:ph idx="1"/>
          </p:nvPr>
        </p:nvSpPr>
        <p:spPr>
          <a:xfrm>
            <a:off x="1534006" y="877956"/>
            <a:ext cx="10303498" cy="5771322"/>
          </a:xfrm>
        </p:spPr>
        <p:txBody>
          <a:bodyPr>
            <a:normAutofit/>
          </a:bodyPr>
          <a:lstStyle/>
          <a:p>
            <a:r>
              <a:rPr lang="en-US" dirty="0"/>
              <a:t>If COVID-19 impacted the timing of hormone treatment options offered, one of four following situations is to be captured in this field.</a:t>
            </a:r>
          </a:p>
          <a:p>
            <a:endParaRPr lang="en-US" sz="1000" dirty="0"/>
          </a:p>
          <a:p>
            <a:pPr lvl="1"/>
            <a:r>
              <a:rPr lang="en-US" sz="2400" b="1" dirty="0"/>
              <a:t>HORMONE DC D/T COVID-19</a:t>
            </a:r>
          </a:p>
          <a:p>
            <a:pPr lvl="2"/>
            <a:r>
              <a:rPr lang="en-US" sz="2400" dirty="0"/>
              <a:t>When medical documentation is available to indicate that hormone administration was </a:t>
            </a:r>
            <a:r>
              <a:rPr lang="en-US" sz="2400" b="1" dirty="0"/>
              <a:t>discontinued or not initiated</a:t>
            </a:r>
            <a:r>
              <a:rPr lang="en-US" sz="2400" dirty="0"/>
              <a:t> because of COVID-19 pandemic.</a:t>
            </a:r>
          </a:p>
          <a:p>
            <a:pPr marL="0" indent="0">
              <a:buNone/>
            </a:pPr>
            <a:endParaRPr lang="en-US" sz="1000" dirty="0"/>
          </a:p>
          <a:p>
            <a:pPr lvl="1"/>
            <a:r>
              <a:rPr lang="en-US" sz="2400" b="1" dirty="0"/>
              <a:t>HORMONE CHG D/T COVID-19</a:t>
            </a:r>
          </a:p>
          <a:p>
            <a:pPr lvl="2"/>
            <a:r>
              <a:rPr lang="en-US" sz="2400" dirty="0"/>
              <a:t>When medical documentation is available to indicate that hormone prescription was </a:t>
            </a:r>
            <a:r>
              <a:rPr lang="en-US" sz="2400" b="1" dirty="0"/>
              <a:t>changed</a:t>
            </a:r>
            <a:r>
              <a:rPr lang="en-US" sz="2400" dirty="0"/>
              <a:t> because of COVID-19 pandemic.</a:t>
            </a:r>
          </a:p>
          <a:p>
            <a:endParaRPr lang="en-US" dirty="0"/>
          </a:p>
          <a:p>
            <a:endParaRPr lang="en-US" dirty="0"/>
          </a:p>
        </p:txBody>
      </p:sp>
    </p:spTree>
    <p:extLst>
      <p:ext uri="{BB962C8B-B14F-4D97-AF65-F5344CB8AC3E}">
        <p14:creationId xmlns:p14="http://schemas.microsoft.com/office/powerpoint/2010/main" val="3692495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F81D6-4A91-423D-BA5E-6A5EF97B6328}"/>
              </a:ext>
            </a:extLst>
          </p:cNvPr>
          <p:cNvSpPr>
            <a:spLocks noGrp="1"/>
          </p:cNvSpPr>
          <p:nvPr>
            <p:ph type="title"/>
          </p:nvPr>
        </p:nvSpPr>
        <p:spPr>
          <a:xfrm>
            <a:off x="1519978" y="190500"/>
            <a:ext cx="10018713" cy="1752599"/>
          </a:xfrm>
        </p:spPr>
        <p:txBody>
          <a:bodyPr>
            <a:normAutofit/>
          </a:bodyPr>
          <a:lstStyle/>
          <a:p>
            <a:r>
              <a:rPr lang="en-US" sz="6600" b="1" dirty="0"/>
              <a:t>Background and Rationale</a:t>
            </a:r>
            <a:endParaRPr lang="en-US" sz="6600" dirty="0"/>
          </a:p>
        </p:txBody>
      </p:sp>
      <p:sp>
        <p:nvSpPr>
          <p:cNvPr id="3" name="Content Placeholder 2">
            <a:extLst>
              <a:ext uri="{FF2B5EF4-FFF2-40B4-BE49-F238E27FC236}">
                <a16:creationId xmlns:a16="http://schemas.microsoft.com/office/drawing/2014/main" id="{DC1A159F-88E1-407D-8BF7-EF23DDD6FDAA}"/>
              </a:ext>
            </a:extLst>
          </p:cNvPr>
          <p:cNvSpPr>
            <a:spLocks noGrp="1"/>
          </p:cNvSpPr>
          <p:nvPr>
            <p:ph idx="1"/>
          </p:nvPr>
        </p:nvSpPr>
        <p:spPr>
          <a:xfrm>
            <a:off x="1519978" y="2229254"/>
            <a:ext cx="10018713" cy="3124201"/>
          </a:xfrm>
        </p:spPr>
        <p:txBody>
          <a:bodyPr>
            <a:normAutofit/>
          </a:bodyPr>
          <a:lstStyle/>
          <a:p>
            <a:r>
              <a:rPr lang="en-US" sz="3600" dirty="0"/>
              <a:t>As the coronavirus 2019 (COVID-19) pandemic continues, people with compromised immune systems are at an increased risk for infection with severe acute respiratory syndrome coronavirus 2 (SARS-CoV-2), the virus that causes COVID-19.</a:t>
            </a:r>
          </a:p>
        </p:txBody>
      </p:sp>
    </p:spTree>
    <p:extLst>
      <p:ext uri="{BB962C8B-B14F-4D97-AF65-F5344CB8AC3E}">
        <p14:creationId xmlns:p14="http://schemas.microsoft.com/office/powerpoint/2010/main" val="39134659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BC3E13-F70C-4E48-849D-C158476CBB39}"/>
              </a:ext>
            </a:extLst>
          </p:cNvPr>
          <p:cNvSpPr>
            <a:spLocks noGrp="1"/>
          </p:cNvSpPr>
          <p:nvPr>
            <p:ph idx="1"/>
          </p:nvPr>
        </p:nvSpPr>
        <p:spPr>
          <a:xfrm>
            <a:off x="1494249" y="1126434"/>
            <a:ext cx="10482403" cy="5582480"/>
          </a:xfrm>
        </p:spPr>
        <p:txBody>
          <a:bodyPr/>
          <a:lstStyle/>
          <a:p>
            <a:pPr lvl="1"/>
            <a:r>
              <a:rPr lang="en-US" sz="2400" b="1" dirty="0"/>
              <a:t>HORMONE DELAYED D/T COVID-19</a:t>
            </a:r>
          </a:p>
          <a:p>
            <a:pPr lvl="2"/>
            <a:r>
              <a:rPr lang="en-US" sz="2400" dirty="0"/>
              <a:t>When medical documentation is available to indicate that initiation of hormone administration was </a:t>
            </a:r>
            <a:r>
              <a:rPr lang="en-US" sz="2400" b="1" dirty="0"/>
              <a:t>delayed</a:t>
            </a:r>
            <a:r>
              <a:rPr lang="en-US" sz="2400" dirty="0"/>
              <a:t> because of COVID-19 pandemic.</a:t>
            </a:r>
          </a:p>
          <a:p>
            <a:pPr marL="0" indent="0">
              <a:buNone/>
            </a:pPr>
            <a:endParaRPr lang="en-US" sz="1000" dirty="0"/>
          </a:p>
          <a:p>
            <a:pPr lvl="1"/>
            <a:r>
              <a:rPr lang="en-US" sz="2400" b="1" dirty="0"/>
              <a:t>HORMONE DELAYED D/T COVID-19 &amp; GIVEN AS SUB TX AFTER PROG</a:t>
            </a:r>
          </a:p>
          <a:p>
            <a:pPr lvl="2"/>
            <a:r>
              <a:rPr lang="en-US" sz="2400" dirty="0"/>
              <a:t>When hormonal therapy was recommended before but administered </a:t>
            </a:r>
            <a:r>
              <a:rPr lang="en-US" sz="2400" b="1" dirty="0"/>
              <a:t>after disease progression.</a:t>
            </a:r>
          </a:p>
          <a:p>
            <a:pPr lvl="2"/>
            <a:r>
              <a:rPr lang="en-US" sz="2400" dirty="0"/>
              <a:t>Delayed treatment </a:t>
            </a:r>
            <a:r>
              <a:rPr lang="en-US" sz="2400" b="1" i="1" u="sng" dirty="0"/>
              <a:t>MAY</a:t>
            </a:r>
            <a:r>
              <a:rPr lang="en-US" sz="2400" dirty="0"/>
              <a:t> be collected as subsequent therapy but is not required.</a:t>
            </a:r>
          </a:p>
          <a:p>
            <a:endParaRPr lang="en-US" dirty="0"/>
          </a:p>
        </p:txBody>
      </p:sp>
    </p:spTree>
    <p:extLst>
      <p:ext uri="{BB962C8B-B14F-4D97-AF65-F5344CB8AC3E}">
        <p14:creationId xmlns:p14="http://schemas.microsoft.com/office/powerpoint/2010/main" val="128836675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4F555-CD65-4FA3-B1ED-AAA40191D6D7}"/>
              </a:ext>
            </a:extLst>
          </p:cNvPr>
          <p:cNvSpPr>
            <a:spLocks noGrp="1"/>
          </p:cNvSpPr>
          <p:nvPr>
            <p:ph type="title"/>
          </p:nvPr>
        </p:nvSpPr>
        <p:spPr>
          <a:xfrm>
            <a:off x="1474372" y="109331"/>
            <a:ext cx="10018713" cy="1752599"/>
          </a:xfrm>
        </p:spPr>
        <p:txBody>
          <a:bodyPr/>
          <a:lstStyle/>
          <a:p>
            <a:r>
              <a:rPr lang="en-US" sz="6600" b="1" dirty="0"/>
              <a:t>COVID RX--BRM</a:t>
            </a:r>
            <a:br>
              <a:rPr lang="en-US" dirty="0"/>
            </a:br>
            <a:endParaRPr lang="en-US" dirty="0"/>
          </a:p>
        </p:txBody>
      </p:sp>
      <p:sp>
        <p:nvSpPr>
          <p:cNvPr id="3" name="Content Placeholder 2">
            <a:extLst>
              <a:ext uri="{FF2B5EF4-FFF2-40B4-BE49-F238E27FC236}">
                <a16:creationId xmlns:a16="http://schemas.microsoft.com/office/drawing/2014/main" id="{F690E346-B1CD-4BEE-A4A5-F0CE78C3AD92}"/>
              </a:ext>
            </a:extLst>
          </p:cNvPr>
          <p:cNvSpPr>
            <a:spLocks noGrp="1"/>
          </p:cNvSpPr>
          <p:nvPr>
            <p:ph idx="1"/>
          </p:nvPr>
        </p:nvSpPr>
        <p:spPr>
          <a:xfrm>
            <a:off x="1404797" y="1384851"/>
            <a:ext cx="10018713" cy="5363818"/>
          </a:xfrm>
        </p:spPr>
        <p:txBody>
          <a:bodyPr>
            <a:normAutofit fontScale="92500" lnSpcReduction="10000"/>
          </a:bodyPr>
          <a:lstStyle/>
          <a:p>
            <a:endParaRPr lang="en-US" dirty="0"/>
          </a:p>
          <a:p>
            <a:r>
              <a:rPr lang="en-US" dirty="0"/>
              <a:t>Use the </a:t>
            </a:r>
            <a:r>
              <a:rPr lang="en-US" b="1" dirty="0"/>
              <a:t>COVID RX--BRM </a:t>
            </a:r>
            <a:r>
              <a:rPr lang="en-US" dirty="0"/>
              <a:t>field to record information about BRM or immunotherapy delays, discontinuation, or modifications due to COVID-19.</a:t>
            </a:r>
          </a:p>
          <a:p>
            <a:r>
              <a:rPr lang="en-US" sz="2600" b="1" dirty="0"/>
              <a:t>Rationale:</a:t>
            </a:r>
          </a:p>
          <a:p>
            <a:pPr lvl="1"/>
            <a:r>
              <a:rPr lang="en-US" sz="2600" dirty="0"/>
              <a:t>This data item is intended to identify whether the timing and type of immunotherapy (or bone marrow/stem cell transplant) treatment offered to the patient given the site/histology/stage of disease present at diagnosis was impacted because of the COVID-19 pandemic.</a:t>
            </a:r>
          </a:p>
          <a:p>
            <a:pPr marL="0" indent="0">
              <a:buNone/>
            </a:pPr>
            <a:endParaRPr lang="en-US" sz="1100" dirty="0"/>
          </a:p>
          <a:p>
            <a:r>
              <a:rPr lang="en-US" sz="2600" dirty="0"/>
              <a:t>Record the following information for all cancer patients (when applicable) regardless of whether or not they have a COVID-19 diagnosis or test.</a:t>
            </a:r>
          </a:p>
          <a:p>
            <a:pPr marL="0" indent="0">
              <a:buNone/>
            </a:pPr>
            <a:endParaRPr lang="en-US" sz="1100" dirty="0"/>
          </a:p>
          <a:p>
            <a:r>
              <a:rPr lang="en-US" sz="2600" dirty="0"/>
              <a:t>No recording is required if the first course of treatment was not delayed, rescheduled or otherwise modified.</a:t>
            </a:r>
          </a:p>
          <a:p>
            <a:endParaRPr lang="en-US" dirty="0"/>
          </a:p>
          <a:p>
            <a:endParaRPr lang="en-US" dirty="0"/>
          </a:p>
        </p:txBody>
      </p:sp>
    </p:spTree>
    <p:extLst>
      <p:ext uri="{BB962C8B-B14F-4D97-AF65-F5344CB8AC3E}">
        <p14:creationId xmlns:p14="http://schemas.microsoft.com/office/powerpoint/2010/main" val="304855025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361AF4-196B-4651-8A14-88761082B161}"/>
              </a:ext>
            </a:extLst>
          </p:cNvPr>
          <p:cNvSpPr>
            <a:spLocks noGrp="1"/>
          </p:cNvSpPr>
          <p:nvPr>
            <p:ph idx="1"/>
          </p:nvPr>
        </p:nvSpPr>
        <p:spPr>
          <a:xfrm>
            <a:off x="1553884" y="728867"/>
            <a:ext cx="10204107" cy="6387550"/>
          </a:xfrm>
        </p:spPr>
        <p:txBody>
          <a:bodyPr>
            <a:normAutofit fontScale="92500" lnSpcReduction="20000"/>
          </a:bodyPr>
          <a:lstStyle/>
          <a:p>
            <a:r>
              <a:rPr lang="en-US" sz="2600" dirty="0"/>
              <a:t>If COVID-19 impacted the timing of immunotherapy (or bone marrow/stem cell transplant) treatment options offered, one of eight following situations is to be captured in this field.</a:t>
            </a:r>
          </a:p>
          <a:p>
            <a:pPr marL="0" indent="0">
              <a:buNone/>
            </a:pPr>
            <a:endParaRPr lang="en-US" sz="1200" dirty="0"/>
          </a:p>
          <a:p>
            <a:pPr lvl="1"/>
            <a:r>
              <a:rPr lang="en-US" sz="2600" b="1" dirty="0"/>
              <a:t>BRM DC D/T COVID-19</a:t>
            </a:r>
          </a:p>
          <a:p>
            <a:pPr lvl="2"/>
            <a:r>
              <a:rPr lang="en-US" sz="2600" dirty="0"/>
              <a:t>When medical documentation is available to indicate that immunotherapy administration was </a:t>
            </a:r>
            <a:r>
              <a:rPr lang="en-US" sz="2600" b="1" dirty="0"/>
              <a:t>discontinued or not initiated</a:t>
            </a:r>
            <a:r>
              <a:rPr lang="en-US" sz="2600" dirty="0"/>
              <a:t> because of COVID-19 pandemic.</a:t>
            </a:r>
          </a:p>
          <a:p>
            <a:pPr lvl="0"/>
            <a:endParaRPr lang="en-US" sz="1200" dirty="0"/>
          </a:p>
          <a:p>
            <a:pPr lvl="1"/>
            <a:r>
              <a:rPr lang="en-US" sz="2600" b="1" dirty="0"/>
              <a:t>BRM CHG D/T COVID-19</a:t>
            </a:r>
          </a:p>
          <a:p>
            <a:pPr lvl="2"/>
            <a:r>
              <a:rPr lang="en-US" sz="2600" dirty="0"/>
              <a:t>When medical documentation is available to indicate that immunotherapy administration was </a:t>
            </a:r>
            <a:r>
              <a:rPr lang="en-US" sz="2600" b="1" dirty="0"/>
              <a:t>changed</a:t>
            </a:r>
            <a:r>
              <a:rPr lang="en-US" sz="2600" dirty="0"/>
              <a:t> (i.e. reduction in the number of cycles) because of COVID-19 pandemic.</a:t>
            </a:r>
          </a:p>
          <a:p>
            <a:pPr lvl="0"/>
            <a:endParaRPr lang="en-US" sz="1200" dirty="0"/>
          </a:p>
          <a:p>
            <a:pPr lvl="1"/>
            <a:r>
              <a:rPr lang="en-US" sz="2600" b="1" dirty="0"/>
              <a:t>BRM DELAYED D/T COVID-19</a:t>
            </a:r>
          </a:p>
          <a:p>
            <a:pPr lvl="2"/>
            <a:r>
              <a:rPr lang="en-US" sz="2600" dirty="0"/>
              <a:t>When medical documentation is available to indicate that initiation of immunotherapy administration was </a:t>
            </a:r>
            <a:r>
              <a:rPr lang="en-US" sz="2600" b="1" dirty="0"/>
              <a:t>delayed</a:t>
            </a:r>
            <a:r>
              <a:rPr lang="en-US" sz="2600" dirty="0"/>
              <a:t> because of COVID-19 pandemic.</a:t>
            </a:r>
          </a:p>
          <a:p>
            <a:pPr lvl="0"/>
            <a:endParaRPr lang="en-US" dirty="0"/>
          </a:p>
          <a:p>
            <a:endParaRPr lang="en-US" dirty="0"/>
          </a:p>
        </p:txBody>
      </p:sp>
    </p:spTree>
    <p:extLst>
      <p:ext uri="{BB962C8B-B14F-4D97-AF65-F5344CB8AC3E}">
        <p14:creationId xmlns:p14="http://schemas.microsoft.com/office/powerpoint/2010/main" val="124782200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94CCD59-E2E3-4E46-81F0-CFBB7FBE6FA2}"/>
              </a:ext>
            </a:extLst>
          </p:cNvPr>
          <p:cNvSpPr>
            <a:spLocks noGrp="1"/>
          </p:cNvSpPr>
          <p:nvPr>
            <p:ph idx="1"/>
          </p:nvPr>
        </p:nvSpPr>
        <p:spPr>
          <a:xfrm>
            <a:off x="1534006" y="957468"/>
            <a:ext cx="10233924" cy="5582480"/>
          </a:xfrm>
        </p:spPr>
        <p:txBody>
          <a:bodyPr>
            <a:normAutofit fontScale="92500" lnSpcReduction="20000"/>
          </a:bodyPr>
          <a:lstStyle/>
          <a:p>
            <a:pPr lvl="1"/>
            <a:r>
              <a:rPr lang="en-US" sz="2600" b="1" dirty="0"/>
              <a:t>BRM DELAYED D/T COVID-19 &amp; GIVEN AS SUB TX AFTER PROG </a:t>
            </a:r>
          </a:p>
          <a:p>
            <a:pPr lvl="2"/>
            <a:r>
              <a:rPr lang="en-US" sz="2600" dirty="0"/>
              <a:t>When immunotherapy was recommended before but administered </a:t>
            </a:r>
            <a:r>
              <a:rPr lang="en-US" sz="2600" b="1" dirty="0"/>
              <a:t>after disease progression.</a:t>
            </a:r>
          </a:p>
          <a:p>
            <a:pPr lvl="2"/>
            <a:r>
              <a:rPr lang="en-US" sz="2800" dirty="0"/>
              <a:t>Delayed treatment </a:t>
            </a:r>
            <a:r>
              <a:rPr lang="en-US" sz="2800" b="1" i="1" u="sng" dirty="0"/>
              <a:t>MAY</a:t>
            </a:r>
            <a:r>
              <a:rPr lang="en-US" sz="2800" dirty="0"/>
              <a:t> be collected as subsequent therapy but is not required.</a:t>
            </a:r>
            <a:endParaRPr lang="en-US" sz="2600" b="1" dirty="0"/>
          </a:p>
          <a:p>
            <a:pPr marL="914400" lvl="2" indent="0">
              <a:buNone/>
            </a:pPr>
            <a:endParaRPr lang="en-US" sz="1100" dirty="0"/>
          </a:p>
          <a:p>
            <a:pPr lvl="1"/>
            <a:r>
              <a:rPr lang="en-US" sz="2600" b="1" dirty="0"/>
              <a:t>BMT DC D/T COVID-19</a:t>
            </a:r>
          </a:p>
          <a:p>
            <a:pPr lvl="2"/>
            <a:r>
              <a:rPr lang="en-US" sz="2600" dirty="0"/>
              <a:t>When medical documentation is available to indicate that bone marrow/stem cell transplant administration was </a:t>
            </a:r>
            <a:r>
              <a:rPr lang="en-US" sz="2600" b="1" dirty="0"/>
              <a:t>discontinued or not initiated</a:t>
            </a:r>
            <a:r>
              <a:rPr lang="en-US" sz="2600" dirty="0"/>
              <a:t> because of COVID-19 pandemic.</a:t>
            </a:r>
          </a:p>
          <a:p>
            <a:pPr marL="914400" lvl="2" indent="0">
              <a:buNone/>
            </a:pPr>
            <a:endParaRPr lang="en-US" sz="1100" dirty="0"/>
          </a:p>
          <a:p>
            <a:pPr lvl="1"/>
            <a:r>
              <a:rPr lang="en-US" sz="2600" b="1" dirty="0"/>
              <a:t>BMT CHG D/T COVID-19</a:t>
            </a:r>
          </a:p>
          <a:p>
            <a:pPr lvl="2"/>
            <a:r>
              <a:rPr lang="en-US" sz="2600" dirty="0"/>
              <a:t>When medical documentation is available to indicate that bone marrow/stem cell transplant administration was </a:t>
            </a:r>
            <a:r>
              <a:rPr lang="en-US" sz="2600" b="1" dirty="0"/>
              <a:t>changed</a:t>
            </a:r>
            <a:r>
              <a:rPr lang="en-US" sz="2600" dirty="0"/>
              <a:t> (i.e. reduction in the number of cycles) because of COVID-19 pandemic.</a:t>
            </a:r>
          </a:p>
          <a:p>
            <a:pPr lvl="0"/>
            <a:endParaRPr lang="en-US" dirty="0"/>
          </a:p>
          <a:p>
            <a:endParaRPr lang="en-US" dirty="0"/>
          </a:p>
        </p:txBody>
      </p:sp>
    </p:spTree>
    <p:extLst>
      <p:ext uri="{BB962C8B-B14F-4D97-AF65-F5344CB8AC3E}">
        <p14:creationId xmlns:p14="http://schemas.microsoft.com/office/powerpoint/2010/main" val="294588742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46844AC-41A2-4F2F-A725-EEBEBAD322AC}"/>
              </a:ext>
            </a:extLst>
          </p:cNvPr>
          <p:cNvSpPr>
            <a:spLocks noGrp="1"/>
          </p:cNvSpPr>
          <p:nvPr>
            <p:ph idx="1"/>
          </p:nvPr>
        </p:nvSpPr>
        <p:spPr>
          <a:xfrm>
            <a:off x="1474370" y="1046920"/>
            <a:ext cx="10233926" cy="5592419"/>
          </a:xfrm>
        </p:spPr>
        <p:txBody>
          <a:bodyPr>
            <a:normAutofit/>
          </a:bodyPr>
          <a:lstStyle/>
          <a:p>
            <a:pPr lvl="1"/>
            <a:r>
              <a:rPr lang="en-US" sz="2400" b="1" dirty="0"/>
              <a:t>BMT DELAYED D/T COVID-19</a:t>
            </a:r>
          </a:p>
          <a:p>
            <a:pPr lvl="2"/>
            <a:r>
              <a:rPr lang="en-US" sz="2400" dirty="0"/>
              <a:t>When medical documentation is available to indicate that initiation of bone marrow/stem cell transplant was </a:t>
            </a:r>
            <a:r>
              <a:rPr lang="en-US" sz="2400" b="1" dirty="0"/>
              <a:t>delayed</a:t>
            </a:r>
            <a:r>
              <a:rPr lang="en-US" sz="2400" dirty="0"/>
              <a:t> because of COVID-19 pandemic. </a:t>
            </a:r>
          </a:p>
          <a:p>
            <a:pPr marL="0" lvl="0" indent="0">
              <a:buNone/>
            </a:pPr>
            <a:endParaRPr lang="en-US" sz="1000" dirty="0"/>
          </a:p>
          <a:p>
            <a:pPr lvl="1"/>
            <a:r>
              <a:rPr lang="en-US" sz="2400" b="1" dirty="0"/>
              <a:t>BMT DELAYED D/T COVID-19 &amp; GIVEN AS SUB TX AFTER PROG </a:t>
            </a:r>
          </a:p>
          <a:p>
            <a:pPr lvl="2"/>
            <a:r>
              <a:rPr lang="en-US" sz="2400" dirty="0"/>
              <a:t>When bone marrow/stem cell transplant was recommended before but administered </a:t>
            </a:r>
            <a:r>
              <a:rPr lang="en-US" sz="2400" b="1" dirty="0"/>
              <a:t>after disease progression.</a:t>
            </a:r>
          </a:p>
          <a:p>
            <a:pPr lvl="2"/>
            <a:r>
              <a:rPr lang="en-US" sz="2400" dirty="0"/>
              <a:t>Delayed treatment </a:t>
            </a:r>
            <a:r>
              <a:rPr lang="en-US" sz="2400" b="1" i="1" u="sng" dirty="0"/>
              <a:t>MAY</a:t>
            </a:r>
            <a:r>
              <a:rPr lang="en-US" sz="2400" dirty="0"/>
              <a:t> be collected as subsequent therapy but is not required.</a:t>
            </a:r>
          </a:p>
          <a:p>
            <a:endParaRPr lang="en-US" dirty="0"/>
          </a:p>
        </p:txBody>
      </p:sp>
    </p:spTree>
    <p:extLst>
      <p:ext uri="{BB962C8B-B14F-4D97-AF65-F5344CB8AC3E}">
        <p14:creationId xmlns:p14="http://schemas.microsoft.com/office/powerpoint/2010/main" val="174615576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AA49CBD-B409-48C5-AB4E-1BDFC81D4DF6}"/>
              </a:ext>
            </a:extLst>
          </p:cNvPr>
          <p:cNvSpPr>
            <a:spLocks noGrp="1"/>
          </p:cNvSpPr>
          <p:nvPr>
            <p:ph idx="1"/>
          </p:nvPr>
        </p:nvSpPr>
        <p:spPr>
          <a:xfrm>
            <a:off x="1411357" y="609598"/>
            <a:ext cx="10780643" cy="6149011"/>
          </a:xfrm>
        </p:spPr>
        <p:txBody>
          <a:bodyPr>
            <a:normAutofit/>
          </a:bodyPr>
          <a:lstStyle/>
          <a:p>
            <a:r>
              <a:rPr lang="en-US" dirty="0"/>
              <a:t>Directions when </a:t>
            </a:r>
            <a:r>
              <a:rPr lang="en-US" b="1" dirty="0"/>
              <a:t>both</a:t>
            </a:r>
            <a:r>
              <a:rPr lang="en-US" dirty="0"/>
              <a:t> immunotherapy </a:t>
            </a:r>
            <a:r>
              <a:rPr lang="en-US" b="1" dirty="0"/>
              <a:t>and</a:t>
            </a:r>
            <a:r>
              <a:rPr lang="en-US" dirty="0"/>
              <a:t> bone marrow/stem cell transplant treatment offered to the patient was impacted because of the COVID-19 pandemic.</a:t>
            </a:r>
          </a:p>
          <a:p>
            <a:pPr marL="0" indent="0">
              <a:buNone/>
            </a:pPr>
            <a:endParaRPr lang="en-US" sz="1000" dirty="0"/>
          </a:p>
          <a:p>
            <a:pPr lvl="1"/>
            <a:r>
              <a:rPr lang="en-US" sz="2400" dirty="0"/>
              <a:t>In the </a:t>
            </a:r>
            <a:r>
              <a:rPr lang="en-US" sz="2400" b="1" dirty="0"/>
              <a:t>COVID RX--BRM </a:t>
            </a:r>
            <a:r>
              <a:rPr lang="en-US" sz="2400" dirty="0"/>
              <a:t>field, record the treatment that was to be delivered first within the original treatment plan.</a:t>
            </a:r>
          </a:p>
          <a:p>
            <a:pPr marL="0" lvl="0" indent="0">
              <a:buNone/>
            </a:pPr>
            <a:endParaRPr lang="en-US" sz="1000" dirty="0"/>
          </a:p>
          <a:p>
            <a:pPr lvl="1"/>
            <a:r>
              <a:rPr lang="en-US" sz="2400" dirty="0"/>
              <a:t>Captured the remaining treatment, in the </a:t>
            </a:r>
            <a:r>
              <a:rPr lang="en-US" sz="2400" b="1" dirty="0"/>
              <a:t>COVID--GENERAL TEXT FIELD.</a:t>
            </a:r>
          </a:p>
          <a:p>
            <a:pPr lvl="1"/>
            <a:endParaRPr lang="en-US" sz="1100" b="1" dirty="0"/>
          </a:p>
          <a:p>
            <a:pPr lvl="1"/>
            <a:r>
              <a:rPr lang="en-US" sz="2400" dirty="0"/>
              <a:t>Data item fields must be typed in </a:t>
            </a:r>
            <a:r>
              <a:rPr lang="en-US" sz="2400" b="1" dirty="0"/>
              <a:t>exactly as shown in the COVID--GENERAL TEXT FIELD </a:t>
            </a:r>
            <a:r>
              <a:rPr lang="en-US" sz="2400" dirty="0"/>
              <a:t>to facilitate data retrieval at a later time.</a:t>
            </a:r>
            <a:endParaRPr lang="en-US" sz="2400" b="1" dirty="0"/>
          </a:p>
          <a:p>
            <a:pPr marL="0" indent="0">
              <a:buNone/>
            </a:pPr>
            <a:endParaRPr lang="en-US" dirty="0"/>
          </a:p>
        </p:txBody>
      </p:sp>
    </p:spTree>
    <p:extLst>
      <p:ext uri="{BB962C8B-B14F-4D97-AF65-F5344CB8AC3E}">
        <p14:creationId xmlns:p14="http://schemas.microsoft.com/office/powerpoint/2010/main" val="428127194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BCC35-C956-40A8-AAE0-ADDFCC8FEDB6}"/>
              </a:ext>
            </a:extLst>
          </p:cNvPr>
          <p:cNvSpPr>
            <a:spLocks noGrp="1"/>
          </p:cNvSpPr>
          <p:nvPr>
            <p:ph type="title"/>
          </p:nvPr>
        </p:nvSpPr>
        <p:spPr>
          <a:xfrm>
            <a:off x="1484310" y="258418"/>
            <a:ext cx="10018713" cy="1752599"/>
          </a:xfrm>
        </p:spPr>
        <p:txBody>
          <a:bodyPr/>
          <a:lstStyle/>
          <a:p>
            <a:r>
              <a:rPr lang="en-US" b="1" dirty="0"/>
              <a:t>COVID--GENERAL TEXT FIELD</a:t>
            </a:r>
            <a:br>
              <a:rPr lang="en-US" dirty="0"/>
            </a:br>
            <a:endParaRPr lang="en-US" dirty="0"/>
          </a:p>
        </p:txBody>
      </p:sp>
      <p:sp>
        <p:nvSpPr>
          <p:cNvPr id="3" name="Content Placeholder 2">
            <a:extLst>
              <a:ext uri="{FF2B5EF4-FFF2-40B4-BE49-F238E27FC236}">
                <a16:creationId xmlns:a16="http://schemas.microsoft.com/office/drawing/2014/main" id="{96718928-D04E-439F-8CF5-BD74A820B81F}"/>
              </a:ext>
            </a:extLst>
          </p:cNvPr>
          <p:cNvSpPr>
            <a:spLocks noGrp="1"/>
          </p:cNvSpPr>
          <p:nvPr>
            <p:ph idx="1"/>
          </p:nvPr>
        </p:nvSpPr>
        <p:spPr>
          <a:xfrm>
            <a:off x="1192695" y="1762538"/>
            <a:ext cx="10999305" cy="5095462"/>
          </a:xfrm>
        </p:spPr>
        <p:txBody>
          <a:bodyPr/>
          <a:lstStyle/>
          <a:p>
            <a:r>
              <a:rPr lang="en-US" dirty="0"/>
              <a:t>Use the </a:t>
            </a:r>
            <a:r>
              <a:rPr lang="en-US" b="1" dirty="0"/>
              <a:t>COVID--GENERAL TEXT </a:t>
            </a:r>
            <a:r>
              <a:rPr lang="en-US" dirty="0"/>
              <a:t>field to record information about delays, discontinuation, or modifications in treatments due to COVID-19 that the above data drop down options were not able to capture.</a:t>
            </a:r>
          </a:p>
          <a:p>
            <a:endParaRPr lang="en-US" sz="1000" dirty="0"/>
          </a:p>
          <a:p>
            <a:pPr lvl="1"/>
            <a:r>
              <a:rPr lang="en-US" sz="2400" dirty="0"/>
              <a:t>Additional treatments that were delayed (RT or ICB)(BRM or BMT).</a:t>
            </a:r>
          </a:p>
          <a:p>
            <a:pPr lvl="1"/>
            <a:endParaRPr lang="en-US" sz="1000" dirty="0"/>
          </a:p>
          <a:p>
            <a:pPr lvl="1"/>
            <a:r>
              <a:rPr lang="en-US" sz="2400" dirty="0"/>
              <a:t>Any additional information that you feel tells the patients story.</a:t>
            </a:r>
          </a:p>
          <a:p>
            <a:pPr lvl="1"/>
            <a:endParaRPr lang="en-US" sz="1000" dirty="0"/>
          </a:p>
          <a:p>
            <a:pPr marL="457200" lvl="1" indent="0">
              <a:buNone/>
            </a:pPr>
            <a:endParaRPr lang="en-US" dirty="0"/>
          </a:p>
        </p:txBody>
      </p:sp>
    </p:spTree>
    <p:extLst>
      <p:ext uri="{BB962C8B-B14F-4D97-AF65-F5344CB8AC3E}">
        <p14:creationId xmlns:p14="http://schemas.microsoft.com/office/powerpoint/2010/main" val="18997102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ADBF3-DA85-40E4-8FE3-5905D8AA8C58}"/>
              </a:ext>
            </a:extLst>
          </p:cNvPr>
          <p:cNvSpPr>
            <a:spLocks noGrp="1"/>
          </p:cNvSpPr>
          <p:nvPr>
            <p:ph type="title"/>
          </p:nvPr>
        </p:nvSpPr>
        <p:spPr>
          <a:xfrm>
            <a:off x="1484310" y="1"/>
            <a:ext cx="10018713" cy="1351722"/>
          </a:xfrm>
        </p:spPr>
        <p:txBody>
          <a:bodyPr>
            <a:normAutofit/>
          </a:bodyPr>
          <a:lstStyle/>
          <a:p>
            <a:r>
              <a:rPr lang="en-US" sz="5400" b="1" dirty="0"/>
              <a:t>Take Home Points</a:t>
            </a:r>
          </a:p>
        </p:txBody>
      </p:sp>
      <p:sp>
        <p:nvSpPr>
          <p:cNvPr id="3" name="Content Placeholder 2">
            <a:extLst>
              <a:ext uri="{FF2B5EF4-FFF2-40B4-BE49-F238E27FC236}">
                <a16:creationId xmlns:a16="http://schemas.microsoft.com/office/drawing/2014/main" id="{54F9D6B3-B9D0-4514-97C4-FE53DB319419}"/>
              </a:ext>
            </a:extLst>
          </p:cNvPr>
          <p:cNvSpPr>
            <a:spLocks noGrp="1"/>
          </p:cNvSpPr>
          <p:nvPr>
            <p:ph idx="1"/>
          </p:nvPr>
        </p:nvSpPr>
        <p:spPr>
          <a:xfrm>
            <a:off x="1484310" y="1172817"/>
            <a:ext cx="10018713" cy="5208105"/>
          </a:xfrm>
        </p:spPr>
        <p:txBody>
          <a:bodyPr>
            <a:normAutofit fontScale="85000" lnSpcReduction="20000"/>
          </a:bodyPr>
          <a:lstStyle/>
          <a:p>
            <a:endParaRPr lang="en-US" dirty="0"/>
          </a:p>
          <a:p>
            <a:r>
              <a:rPr lang="en-US" dirty="0"/>
              <a:t>The following directions for recording COVID-19 information in the required data items are </a:t>
            </a:r>
            <a:r>
              <a:rPr lang="en-US" b="1" u="sng" dirty="0">
                <a:solidFill>
                  <a:schemeClr val="accent1">
                    <a:lumMod val="75000"/>
                  </a:schemeClr>
                </a:solidFill>
              </a:rPr>
              <a:t>applicable to cases diagnosed January 1</a:t>
            </a:r>
            <a:r>
              <a:rPr lang="en-US" b="1" u="sng" baseline="30000" dirty="0">
                <a:solidFill>
                  <a:schemeClr val="accent1">
                    <a:lumMod val="75000"/>
                  </a:schemeClr>
                </a:solidFill>
              </a:rPr>
              <a:t>st</a:t>
            </a:r>
            <a:r>
              <a:rPr lang="en-US" b="1" u="sng" dirty="0">
                <a:solidFill>
                  <a:schemeClr val="accent1">
                    <a:lumMod val="75000"/>
                  </a:schemeClr>
                </a:solidFill>
              </a:rPr>
              <a:t>, 2020 or later and completed on or after June 1</a:t>
            </a:r>
            <a:r>
              <a:rPr lang="en-US" b="1" u="sng" baseline="30000" dirty="0">
                <a:solidFill>
                  <a:schemeClr val="accent1">
                    <a:lumMod val="75000"/>
                  </a:schemeClr>
                </a:solidFill>
              </a:rPr>
              <a:t>st</a:t>
            </a:r>
            <a:r>
              <a:rPr lang="en-US" b="1" u="sng" dirty="0">
                <a:solidFill>
                  <a:schemeClr val="accent1">
                    <a:lumMod val="75000"/>
                  </a:schemeClr>
                </a:solidFill>
              </a:rPr>
              <a:t>, 2020.</a:t>
            </a:r>
          </a:p>
          <a:p>
            <a:endParaRPr lang="en-US" sz="1300" dirty="0"/>
          </a:p>
          <a:p>
            <a:r>
              <a:rPr lang="en-US" dirty="0"/>
              <a:t>Use U07.1 for a </a:t>
            </a:r>
            <a:r>
              <a:rPr lang="en-US" b="1" i="1" u="sng" dirty="0"/>
              <a:t>confirmed</a:t>
            </a:r>
            <a:r>
              <a:rPr lang="en-US" dirty="0"/>
              <a:t> COVID-19 diagnosis as documented by a medical provider.</a:t>
            </a:r>
          </a:p>
          <a:p>
            <a:pPr marL="0" indent="0">
              <a:buNone/>
            </a:pPr>
            <a:endParaRPr lang="en-US" dirty="0"/>
          </a:p>
          <a:p>
            <a:r>
              <a:rPr lang="en-US" dirty="0"/>
              <a:t>Record the following information for all cancer patients (when applicable) regardless of whether or not they have a COVID-19 diagnosis or test.</a:t>
            </a:r>
          </a:p>
          <a:p>
            <a:pPr marL="0" indent="0">
              <a:buNone/>
            </a:pPr>
            <a:endParaRPr lang="en-US" sz="1300" dirty="0"/>
          </a:p>
          <a:p>
            <a:r>
              <a:rPr lang="en-US" dirty="0"/>
              <a:t>Use fields when cancer diagnosis, staging, treatment (any modality), or other cancer management events have been modified due to COVID-19, regardless of COVID-19 diagnosis status.</a:t>
            </a:r>
          </a:p>
          <a:p>
            <a:pPr marL="0" indent="0">
              <a:buNone/>
            </a:pPr>
            <a:endParaRPr lang="en-US" sz="1300" dirty="0"/>
          </a:p>
          <a:p>
            <a:r>
              <a:rPr lang="en-US" dirty="0"/>
              <a:t>No recording is required if the first course of treatment was not delayed, rescheduled or otherwise modified.</a:t>
            </a:r>
          </a:p>
          <a:p>
            <a:endParaRPr lang="en-US" dirty="0"/>
          </a:p>
          <a:p>
            <a:endParaRPr lang="en-US" dirty="0"/>
          </a:p>
        </p:txBody>
      </p:sp>
    </p:spTree>
    <p:extLst>
      <p:ext uri="{BB962C8B-B14F-4D97-AF65-F5344CB8AC3E}">
        <p14:creationId xmlns:p14="http://schemas.microsoft.com/office/powerpoint/2010/main" val="131468581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CF9C7-3C7D-4632-A158-6ED4CC36BA99}"/>
              </a:ext>
            </a:extLst>
          </p:cNvPr>
          <p:cNvSpPr>
            <a:spLocks noGrp="1"/>
          </p:cNvSpPr>
          <p:nvPr>
            <p:ph type="title"/>
          </p:nvPr>
        </p:nvSpPr>
        <p:spPr>
          <a:xfrm>
            <a:off x="1484311" y="685800"/>
            <a:ext cx="10018713" cy="3190461"/>
          </a:xfrm>
        </p:spPr>
        <p:txBody>
          <a:bodyPr>
            <a:normAutofit/>
          </a:bodyPr>
          <a:lstStyle/>
          <a:p>
            <a:r>
              <a:rPr lang="en-US" sz="8000" b="1" dirty="0"/>
              <a:t>QUESTIONS?</a:t>
            </a:r>
          </a:p>
        </p:txBody>
      </p:sp>
      <p:sp>
        <p:nvSpPr>
          <p:cNvPr id="3" name="Content Placeholder 2">
            <a:extLst>
              <a:ext uri="{FF2B5EF4-FFF2-40B4-BE49-F238E27FC236}">
                <a16:creationId xmlns:a16="http://schemas.microsoft.com/office/drawing/2014/main" id="{C3325785-AD7C-4208-B36B-3B24F0BE8DEB}"/>
              </a:ext>
            </a:extLst>
          </p:cNvPr>
          <p:cNvSpPr>
            <a:spLocks noGrp="1"/>
          </p:cNvSpPr>
          <p:nvPr>
            <p:ph idx="1"/>
          </p:nvPr>
        </p:nvSpPr>
        <p:spPr>
          <a:xfrm>
            <a:off x="997294" y="4257261"/>
            <a:ext cx="7262124" cy="1914939"/>
          </a:xfrm>
        </p:spPr>
        <p:txBody>
          <a:bodyPr>
            <a:normAutofit fontScale="77500" lnSpcReduction="20000"/>
          </a:bodyPr>
          <a:lstStyle/>
          <a:p>
            <a:pPr marL="0" indent="0">
              <a:buNone/>
            </a:pPr>
            <a:r>
              <a:rPr lang="en-US" dirty="0"/>
              <a:t>Shelly Gray</a:t>
            </a:r>
          </a:p>
          <a:p>
            <a:pPr marL="0" indent="0">
              <a:buNone/>
            </a:pPr>
            <a:r>
              <a:rPr lang="en-US" dirty="0"/>
              <a:t>QA Manager of Abstracting and Training</a:t>
            </a:r>
          </a:p>
          <a:p>
            <a:pPr marL="0" indent="0">
              <a:buNone/>
            </a:pPr>
            <a:r>
              <a:rPr lang="en-US" dirty="0"/>
              <a:t>Kentucky Cancer Registry</a:t>
            </a:r>
          </a:p>
          <a:p>
            <a:pPr marL="0" indent="0">
              <a:buNone/>
            </a:pPr>
            <a:r>
              <a:rPr lang="en-US" dirty="0"/>
              <a:t>Office:   859-218-2101</a:t>
            </a:r>
          </a:p>
          <a:p>
            <a:pPr marL="0" indent="0">
              <a:buNone/>
            </a:pPr>
            <a:r>
              <a:rPr lang="en-US" dirty="0"/>
              <a:t>E-mail:   michelle.gray@uky.edu</a:t>
            </a:r>
          </a:p>
          <a:p>
            <a:endParaRPr lang="en-US" dirty="0"/>
          </a:p>
          <a:p>
            <a:endParaRPr lang="en-US" dirty="0"/>
          </a:p>
        </p:txBody>
      </p:sp>
    </p:spTree>
    <p:extLst>
      <p:ext uri="{BB962C8B-B14F-4D97-AF65-F5344CB8AC3E}">
        <p14:creationId xmlns:p14="http://schemas.microsoft.com/office/powerpoint/2010/main" val="160791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7B73C75-851A-4403-9468-C6E4F5DCA1D6}"/>
              </a:ext>
            </a:extLst>
          </p:cNvPr>
          <p:cNvSpPr>
            <a:spLocks noGrp="1"/>
          </p:cNvSpPr>
          <p:nvPr>
            <p:ph type="title"/>
          </p:nvPr>
        </p:nvSpPr>
        <p:spPr>
          <a:xfrm>
            <a:off x="1580563" y="336884"/>
            <a:ext cx="10018713" cy="1752599"/>
          </a:xfrm>
        </p:spPr>
        <p:txBody>
          <a:bodyPr>
            <a:normAutofit/>
          </a:bodyPr>
          <a:lstStyle/>
          <a:p>
            <a:r>
              <a:rPr lang="en-US" sz="7200" b="1" dirty="0"/>
              <a:t>U.S. COVID-19 Cases</a:t>
            </a:r>
          </a:p>
        </p:txBody>
      </p:sp>
      <p:pic>
        <p:nvPicPr>
          <p:cNvPr id="8" name="Content Placeholder 7" descr="A close up of a map&#10;&#10;Description automatically generated">
            <a:extLst>
              <a:ext uri="{FF2B5EF4-FFF2-40B4-BE49-F238E27FC236}">
                <a16:creationId xmlns:a16="http://schemas.microsoft.com/office/drawing/2014/main" id="{B52E9ED4-4732-416D-B5A4-FB9645D7AC42}"/>
              </a:ext>
            </a:extLst>
          </p:cNvPr>
          <p:cNvPicPr>
            <a:picLocks noGrp="1" noChangeAspect="1"/>
          </p:cNvPicPr>
          <p:nvPr>
            <p:ph sz="half" idx="1"/>
          </p:nvPr>
        </p:nvPicPr>
        <p:blipFill>
          <a:blip r:embed="rId2"/>
          <a:stretch>
            <a:fillRect/>
          </a:stretch>
        </p:blipFill>
        <p:spPr>
          <a:xfrm>
            <a:off x="-1" y="2089483"/>
            <a:ext cx="7230980" cy="4768516"/>
          </a:xfrm>
        </p:spPr>
      </p:pic>
      <p:pic>
        <p:nvPicPr>
          <p:cNvPr id="5" name="Content Placeholder 4">
            <a:extLst>
              <a:ext uri="{FF2B5EF4-FFF2-40B4-BE49-F238E27FC236}">
                <a16:creationId xmlns:a16="http://schemas.microsoft.com/office/drawing/2014/main" id="{0A9825EF-E5FB-4704-9C98-56E3905E9438}"/>
              </a:ext>
            </a:extLst>
          </p:cNvPr>
          <p:cNvPicPr>
            <a:picLocks noGrp="1" noChangeAspect="1"/>
          </p:cNvPicPr>
          <p:nvPr>
            <p:ph sz="half" idx="2"/>
          </p:nvPr>
        </p:nvPicPr>
        <p:blipFill>
          <a:blip r:embed="rId3"/>
          <a:stretch>
            <a:fillRect/>
          </a:stretch>
        </p:blipFill>
        <p:spPr>
          <a:xfrm>
            <a:off x="7230978" y="2089482"/>
            <a:ext cx="4961021" cy="4768515"/>
          </a:xfrm>
          <a:prstGeom prst="rect">
            <a:avLst/>
          </a:prstGeom>
        </p:spPr>
      </p:pic>
      <p:sp>
        <p:nvSpPr>
          <p:cNvPr id="6" name="TextBox 5">
            <a:extLst>
              <a:ext uri="{FF2B5EF4-FFF2-40B4-BE49-F238E27FC236}">
                <a16:creationId xmlns:a16="http://schemas.microsoft.com/office/drawing/2014/main" id="{9D14DD59-AF97-49F5-A9FD-D2AFDFC00647}"/>
              </a:ext>
            </a:extLst>
          </p:cNvPr>
          <p:cNvSpPr txBox="1"/>
          <p:nvPr/>
        </p:nvSpPr>
        <p:spPr>
          <a:xfrm>
            <a:off x="10306878" y="6304000"/>
            <a:ext cx="1711258" cy="369332"/>
          </a:xfrm>
          <a:prstGeom prst="rect">
            <a:avLst/>
          </a:prstGeom>
          <a:noFill/>
        </p:spPr>
        <p:txBody>
          <a:bodyPr wrap="square" rtlCol="0">
            <a:spAutoFit/>
          </a:bodyPr>
          <a:lstStyle/>
          <a:p>
            <a:r>
              <a:rPr lang="en-US" dirty="0"/>
              <a:t>As of 6/24/2020</a:t>
            </a:r>
          </a:p>
        </p:txBody>
      </p:sp>
    </p:spTree>
    <p:extLst>
      <p:ext uri="{BB962C8B-B14F-4D97-AF65-F5344CB8AC3E}">
        <p14:creationId xmlns:p14="http://schemas.microsoft.com/office/powerpoint/2010/main" val="3871617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45633-E0A2-42A3-B0B0-264EF2BB2E9C}"/>
              </a:ext>
            </a:extLst>
          </p:cNvPr>
          <p:cNvSpPr>
            <a:spLocks noGrp="1"/>
          </p:cNvSpPr>
          <p:nvPr>
            <p:ph type="title"/>
          </p:nvPr>
        </p:nvSpPr>
        <p:spPr/>
        <p:txBody>
          <a:bodyPr>
            <a:normAutofit/>
          </a:bodyPr>
          <a:lstStyle/>
          <a:p>
            <a:r>
              <a:rPr lang="en-US" sz="6600" b="1" dirty="0"/>
              <a:t>Kentucky COVID-19 Cases</a:t>
            </a:r>
          </a:p>
        </p:txBody>
      </p:sp>
      <p:pic>
        <p:nvPicPr>
          <p:cNvPr id="5" name="Content Placeholder 4">
            <a:extLst>
              <a:ext uri="{FF2B5EF4-FFF2-40B4-BE49-F238E27FC236}">
                <a16:creationId xmlns:a16="http://schemas.microsoft.com/office/drawing/2014/main" id="{E2BB1DEC-23D3-40F2-B5E4-707C3AE8BCD5}"/>
              </a:ext>
            </a:extLst>
          </p:cNvPr>
          <p:cNvPicPr>
            <a:picLocks noGrp="1" noChangeAspect="1"/>
          </p:cNvPicPr>
          <p:nvPr>
            <p:ph sz="half" idx="1"/>
          </p:nvPr>
        </p:nvPicPr>
        <p:blipFill>
          <a:blip r:embed="rId2"/>
          <a:stretch>
            <a:fillRect/>
          </a:stretch>
        </p:blipFill>
        <p:spPr>
          <a:xfrm>
            <a:off x="1346886" y="2438398"/>
            <a:ext cx="5004487" cy="3096126"/>
          </a:xfrm>
          <a:prstGeom prst="rect">
            <a:avLst/>
          </a:prstGeom>
        </p:spPr>
      </p:pic>
      <p:pic>
        <p:nvPicPr>
          <p:cNvPr id="10" name="Content Placeholder 9">
            <a:extLst>
              <a:ext uri="{FF2B5EF4-FFF2-40B4-BE49-F238E27FC236}">
                <a16:creationId xmlns:a16="http://schemas.microsoft.com/office/drawing/2014/main" id="{8F6D73E5-D432-4A0C-8D54-E81154259328}"/>
              </a:ext>
            </a:extLst>
          </p:cNvPr>
          <p:cNvPicPr>
            <a:picLocks noGrp="1" noChangeAspect="1"/>
          </p:cNvPicPr>
          <p:nvPr>
            <p:ph sz="half" idx="2"/>
          </p:nvPr>
        </p:nvPicPr>
        <p:blipFill>
          <a:blip r:embed="rId3"/>
          <a:stretch>
            <a:fillRect/>
          </a:stretch>
        </p:blipFill>
        <p:spPr>
          <a:xfrm>
            <a:off x="6351373" y="2438397"/>
            <a:ext cx="5289076" cy="3096125"/>
          </a:xfrm>
          <a:prstGeom prst="rect">
            <a:avLst/>
          </a:prstGeom>
        </p:spPr>
      </p:pic>
      <p:sp>
        <p:nvSpPr>
          <p:cNvPr id="3" name="TextBox 2">
            <a:extLst>
              <a:ext uri="{FF2B5EF4-FFF2-40B4-BE49-F238E27FC236}">
                <a16:creationId xmlns:a16="http://schemas.microsoft.com/office/drawing/2014/main" id="{87E998C0-60C2-41A0-8E69-F619C9E145B2}"/>
              </a:ext>
            </a:extLst>
          </p:cNvPr>
          <p:cNvSpPr txBox="1"/>
          <p:nvPr/>
        </p:nvSpPr>
        <p:spPr>
          <a:xfrm>
            <a:off x="9929191" y="5854148"/>
            <a:ext cx="1711258" cy="369332"/>
          </a:xfrm>
          <a:prstGeom prst="rect">
            <a:avLst/>
          </a:prstGeom>
          <a:noFill/>
        </p:spPr>
        <p:txBody>
          <a:bodyPr wrap="square" rtlCol="0">
            <a:spAutoFit/>
          </a:bodyPr>
          <a:lstStyle/>
          <a:p>
            <a:r>
              <a:rPr lang="en-US" dirty="0"/>
              <a:t>As of 6/24/2020</a:t>
            </a:r>
          </a:p>
        </p:txBody>
      </p:sp>
    </p:spTree>
    <p:extLst>
      <p:ext uri="{BB962C8B-B14F-4D97-AF65-F5344CB8AC3E}">
        <p14:creationId xmlns:p14="http://schemas.microsoft.com/office/powerpoint/2010/main" val="2732179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4C52C56-BEF2-4E22-8C8E-A7AC96B03A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4E3B7973-2677-4560-B70A-A73DA06E5A8A}"/>
              </a:ext>
            </a:extLst>
          </p:cNvPr>
          <p:cNvSpPr>
            <a:spLocks noGrp="1"/>
          </p:cNvSpPr>
          <p:nvPr>
            <p:ph type="title"/>
          </p:nvPr>
        </p:nvSpPr>
        <p:spPr>
          <a:xfrm>
            <a:off x="487541" y="876299"/>
            <a:ext cx="2639962" cy="5105400"/>
          </a:xfrm>
        </p:spPr>
        <p:txBody>
          <a:bodyPr>
            <a:normAutofit/>
          </a:bodyPr>
          <a:lstStyle/>
          <a:p>
            <a:r>
              <a:rPr lang="en-US" sz="4400" b="1" dirty="0">
                <a:solidFill>
                  <a:srgbClr val="FFFFFF"/>
                </a:solidFill>
              </a:rPr>
              <a:t>COVID-19 and Cancer</a:t>
            </a:r>
          </a:p>
        </p:txBody>
      </p:sp>
      <p:grpSp>
        <p:nvGrpSpPr>
          <p:cNvPr id="13" name="Group 12">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4"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5"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6"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7"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8"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graphicFrame>
        <p:nvGraphicFramePr>
          <p:cNvPr id="7" name="Content Placeholder 2">
            <a:extLst>
              <a:ext uri="{FF2B5EF4-FFF2-40B4-BE49-F238E27FC236}">
                <a16:creationId xmlns:a16="http://schemas.microsoft.com/office/drawing/2014/main" id="{8BE62365-500B-498A-9350-34DF7543D77B}"/>
              </a:ext>
            </a:extLst>
          </p:cNvPr>
          <p:cNvGraphicFramePr>
            <a:graphicFrameLocks noGrp="1"/>
          </p:cNvGraphicFramePr>
          <p:nvPr>
            <p:ph idx="1"/>
            <p:extLst>
              <p:ext uri="{D42A27DB-BD31-4B8C-83A1-F6EECF244321}">
                <p14:modId xmlns:p14="http://schemas.microsoft.com/office/powerpoint/2010/main" val="1423459429"/>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889971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94C52C56-BEF2-4E22-8C8E-A7AC96B03A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7063B590-08F3-431E-AEE4-494CC76EDE59}"/>
              </a:ext>
            </a:extLst>
          </p:cNvPr>
          <p:cNvSpPr>
            <a:spLocks noGrp="1"/>
          </p:cNvSpPr>
          <p:nvPr>
            <p:ph type="title"/>
          </p:nvPr>
        </p:nvSpPr>
        <p:spPr>
          <a:xfrm>
            <a:off x="224505" y="876299"/>
            <a:ext cx="2946350" cy="5105400"/>
          </a:xfrm>
        </p:spPr>
        <p:txBody>
          <a:bodyPr>
            <a:normAutofit/>
          </a:bodyPr>
          <a:lstStyle/>
          <a:p>
            <a:r>
              <a:rPr lang="en-US" sz="4400" b="1" dirty="0">
                <a:solidFill>
                  <a:srgbClr val="FFFFFF"/>
                </a:solidFill>
              </a:rPr>
              <a:t>Effects on Cancer Treatment</a:t>
            </a:r>
          </a:p>
        </p:txBody>
      </p:sp>
      <p:grpSp>
        <p:nvGrpSpPr>
          <p:cNvPr id="33" name="Group 32">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34"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35"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36"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37"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38"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39"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graphicFrame>
        <p:nvGraphicFramePr>
          <p:cNvPr id="24" name="Content Placeholder 2">
            <a:extLst>
              <a:ext uri="{FF2B5EF4-FFF2-40B4-BE49-F238E27FC236}">
                <a16:creationId xmlns:a16="http://schemas.microsoft.com/office/drawing/2014/main" id="{05FF9261-CE4E-4799-A9E6-C2F0779ECAC5}"/>
              </a:ext>
            </a:extLst>
          </p:cNvPr>
          <p:cNvGraphicFramePr>
            <a:graphicFrameLocks noGrp="1"/>
          </p:cNvGraphicFramePr>
          <p:nvPr>
            <p:ph idx="1"/>
            <p:extLst>
              <p:ext uri="{D42A27DB-BD31-4B8C-83A1-F6EECF244321}">
                <p14:modId xmlns:p14="http://schemas.microsoft.com/office/powerpoint/2010/main" val="3186528299"/>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937243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33315AA3-EAE3-44ED-8368-BAC2FFFB4817}">
  <ds:schemaRefs>
    <ds:schemaRef ds:uri="http://schemas.microsoft.com/sharepoint/v3/contenttype/forms"/>
  </ds:schemaRefs>
</ds:datastoreItem>
</file>

<file path=customXml/itemProps2.xml><?xml version="1.0" encoding="utf-8"?>
<ds:datastoreItem xmlns:ds="http://schemas.openxmlformats.org/officeDocument/2006/customXml" ds:itemID="{627C19A7-3107-4CB2-BD0D-F7C79BE028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7023227-530E-4024-91EF-312A851A758C}">
  <ds:schemaRefs>
    <ds:schemaRef ds:uri="http://schemas.microsoft.com/office/2006/documentManagement/types"/>
    <ds:schemaRef ds:uri="http://purl.org/dc/elements/1.1/"/>
    <ds:schemaRef ds:uri="http://www.w3.org/XML/1998/namespace"/>
    <ds:schemaRef ds:uri="http://schemas.microsoft.com/office/2006/metadata/properties"/>
    <ds:schemaRef ds:uri="71af3243-3dd4-4a8d-8c0d-dd76da1f02a5"/>
    <ds:schemaRef ds:uri="http://purl.org/dc/dcmitype/"/>
    <ds:schemaRef ds:uri="http://schemas.openxmlformats.org/package/2006/metadata/core-properties"/>
    <ds:schemaRef ds:uri="16c05727-aa75-4e4a-9b5f-8a80a1165891"/>
    <ds:schemaRef ds:uri="http://schemas.microsoft.com/office/infopath/2007/PartnerControls"/>
    <ds:schemaRef ds:uri="http://purl.org/dc/terms/"/>
  </ds:schemaRefs>
</ds:datastoreItem>
</file>

<file path=docProps/app.xml><?xml version="1.0" encoding="utf-8"?>
<Properties xmlns="http://schemas.openxmlformats.org/officeDocument/2006/extended-properties" xmlns:vt="http://schemas.openxmlformats.org/officeDocument/2006/docPropsVTypes">
  <Template>Parallax design</Template>
  <TotalTime>0</TotalTime>
  <Words>4130</Words>
  <Application>Microsoft Office PowerPoint</Application>
  <PresentationFormat>Widescreen</PresentationFormat>
  <Paragraphs>421</Paragraphs>
  <Slides>58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58</vt:i4>
      </vt:variant>
    </vt:vector>
  </HeadingPairs>
  <TitlesOfParts>
    <vt:vector size="62" baseType="lpstr">
      <vt:lpstr>Arial</vt:lpstr>
      <vt:lpstr>Calibri</vt:lpstr>
      <vt:lpstr>Corbel</vt:lpstr>
      <vt:lpstr>Parallax</vt:lpstr>
      <vt:lpstr>Kentucky Cancer Registry</vt:lpstr>
      <vt:lpstr>Agenda</vt:lpstr>
      <vt:lpstr>Coronavirus-Disease 19 (COVID-19) Abstraction Guidance</vt:lpstr>
      <vt:lpstr>Outline</vt:lpstr>
      <vt:lpstr>Background and Rationale</vt:lpstr>
      <vt:lpstr>U.S. COVID-19 Cases</vt:lpstr>
      <vt:lpstr>Kentucky COVID-19 Cases</vt:lpstr>
      <vt:lpstr>COVID-19 and Cancer</vt:lpstr>
      <vt:lpstr>Effects on Cancer Treatment</vt:lpstr>
      <vt:lpstr>Molecular Testing  (Nucleic Acid Amplification)</vt:lpstr>
      <vt:lpstr>Antibody Testing (Serology) </vt:lpstr>
      <vt:lpstr>COVID-19 Abstraction Guidance</vt:lpstr>
      <vt:lpstr>Where to find the Guidelines</vt:lpstr>
      <vt:lpstr>Data to be Abstracted </vt:lpstr>
      <vt:lpstr>16 New Data Fields</vt:lpstr>
      <vt:lpstr>PowerPoint Presentation</vt:lpstr>
      <vt:lpstr>CPDMS</vt:lpstr>
      <vt:lpstr>PowerPoint Presentation</vt:lpstr>
      <vt:lpstr>COVID--ICD DIAGNOSIS CODE (U07.1) </vt:lpstr>
      <vt:lpstr>PowerPoint Presentation</vt:lpstr>
      <vt:lpstr>COVID--ICD DIAGNOSIS DATE </vt:lpstr>
      <vt:lpstr>COVID--DX PROC--LAB TEST--VIRAL </vt:lpstr>
      <vt:lpstr>PowerPoint Presentation</vt:lpstr>
      <vt:lpstr>COVID--DX PROC--VIRAL TEST DATE </vt:lpstr>
      <vt:lpstr>PowerPoint Presentation</vt:lpstr>
      <vt:lpstr>COVID--DX PROC--LAB TEST--ANTIBODY </vt:lpstr>
      <vt:lpstr>PowerPoint Presentation</vt:lpstr>
      <vt:lpstr>COVID--DX PROC--ANTIBODY TEST DATE </vt:lpstr>
      <vt:lpstr>DX, STAGING or TX DELAYED D/T COVID-19 (Z75.3) </vt:lpstr>
      <vt:lpstr>DX, STAGING or TX DELAYED D/T COVID-19 (Z75.3) DATE </vt:lpstr>
      <vt:lpstr>FCOT CHG D/T COVID-19--NOS </vt:lpstr>
      <vt:lpstr>DX, STAGING or TX DELAYED D/T COVID-19 (Z75.3) and NOS</vt:lpstr>
      <vt:lpstr>Treatment Modifications</vt:lpstr>
      <vt:lpstr>COVID RX--SURGERY </vt:lpstr>
      <vt:lpstr>PowerPoint Presentation</vt:lpstr>
      <vt:lpstr>PowerPoint Presentation</vt:lpstr>
      <vt:lpstr>COVID RX—RADIATION (BEAM) </vt:lpstr>
      <vt:lpstr>PowerPoint Presentation</vt:lpstr>
      <vt:lpstr>PowerPoint Presentation</vt:lpstr>
      <vt:lpstr>COVID--RX TEXT--RADIATION OTHER </vt:lpstr>
      <vt:lpstr>PowerPoint Presentation</vt:lpstr>
      <vt:lpstr>PowerPoint Presentation</vt:lpstr>
      <vt:lpstr>PowerPoint Presentation</vt:lpstr>
      <vt:lpstr>PowerPoint Presentation</vt:lpstr>
      <vt:lpstr>COVID RX--CHEMO </vt:lpstr>
      <vt:lpstr>PowerPoint Presentation</vt:lpstr>
      <vt:lpstr>PowerPoint Presentation</vt:lpstr>
      <vt:lpstr>COVID RX--HORMONE </vt:lpstr>
      <vt:lpstr>PowerPoint Presentation</vt:lpstr>
      <vt:lpstr>PowerPoint Presentation</vt:lpstr>
      <vt:lpstr>COVID RX--BRM </vt:lpstr>
      <vt:lpstr>PowerPoint Presentation</vt:lpstr>
      <vt:lpstr>PowerPoint Presentation</vt:lpstr>
      <vt:lpstr>PowerPoint Presentation</vt:lpstr>
      <vt:lpstr>PowerPoint Presentation</vt:lpstr>
      <vt:lpstr>COVID--GENERAL TEXT FIELD </vt:lpstr>
      <vt:lpstr>Take Home Points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2020-06-17T12:44:04Z</dcterms:created>
  <dcterms:modified xsi:type="dcterms:W3CDTF">2020-06-30T13:59:15Z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